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88" r:id="rId4"/>
    <p:sldId id="291" r:id="rId5"/>
    <p:sldId id="292" r:id="rId6"/>
    <p:sldId id="293" r:id="rId7"/>
    <p:sldId id="294" r:id="rId8"/>
    <p:sldId id="295" r:id="rId9"/>
    <p:sldId id="296" r:id="rId10"/>
    <p:sldId id="297" r:id="rId11"/>
    <p:sldId id="298" r:id="rId12"/>
    <p:sldId id="299" r:id="rId13"/>
    <p:sldId id="300" r:id="rId14"/>
    <p:sldId id="301" r:id="rId15"/>
    <p:sldId id="302" r:id="rId16"/>
    <p:sldId id="313" r:id="rId17"/>
    <p:sldId id="303" r:id="rId18"/>
    <p:sldId id="304" r:id="rId19"/>
    <p:sldId id="305" r:id="rId20"/>
    <p:sldId id="306" r:id="rId21"/>
    <p:sldId id="307" r:id="rId22"/>
    <p:sldId id="308" r:id="rId23"/>
    <p:sldId id="309" r:id="rId24"/>
    <p:sldId id="310" r:id="rId25"/>
    <p:sldId id="311" r:id="rId26"/>
    <p:sldId id="312" r:id="rId27"/>
    <p:sldId id="286"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4B138-72B9-4BCF-9606-0AA38D7CC7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DE3D3CF-FA53-4AC1-B02C-F2474F81BE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985F531-25AA-47C3-A162-053A2C3F5CBD}"/>
              </a:ext>
            </a:extLst>
          </p:cNvPr>
          <p:cNvSpPr>
            <a:spLocks noGrp="1"/>
          </p:cNvSpPr>
          <p:nvPr>
            <p:ph type="dt" sz="half" idx="10"/>
          </p:nvPr>
        </p:nvSpPr>
        <p:spPr/>
        <p:txBody>
          <a:bodyPr/>
          <a:lstStyle/>
          <a:p>
            <a:fld id="{EBB0E4F9-CB39-4C11-BB00-366610D57E4D}" type="datetimeFigureOut">
              <a:rPr lang="en-GB" smtClean="0"/>
              <a:t>02/10/2019</a:t>
            </a:fld>
            <a:endParaRPr lang="en-GB"/>
          </a:p>
        </p:txBody>
      </p:sp>
      <p:sp>
        <p:nvSpPr>
          <p:cNvPr id="5" name="Footer Placeholder 4">
            <a:extLst>
              <a:ext uri="{FF2B5EF4-FFF2-40B4-BE49-F238E27FC236}">
                <a16:creationId xmlns:a16="http://schemas.microsoft.com/office/drawing/2014/main" id="{D5AC4936-4118-4FB0-808E-53E29C59E5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52BECD-2573-4B1D-9274-67AD1F861E5B}"/>
              </a:ext>
            </a:extLst>
          </p:cNvPr>
          <p:cNvSpPr>
            <a:spLocks noGrp="1"/>
          </p:cNvSpPr>
          <p:nvPr>
            <p:ph type="sldNum" sz="quarter" idx="12"/>
          </p:nvPr>
        </p:nvSpPr>
        <p:spPr/>
        <p:txBody>
          <a:bodyPr/>
          <a:lstStyle/>
          <a:p>
            <a:fld id="{5E37B248-5A98-48CD-A755-DD93AA267229}" type="slidenum">
              <a:rPr lang="en-GB" smtClean="0"/>
              <a:t>‹#›</a:t>
            </a:fld>
            <a:endParaRPr lang="en-GB"/>
          </a:p>
        </p:txBody>
      </p:sp>
    </p:spTree>
    <p:extLst>
      <p:ext uri="{BB962C8B-B14F-4D97-AF65-F5344CB8AC3E}">
        <p14:creationId xmlns:p14="http://schemas.microsoft.com/office/powerpoint/2010/main" val="2638669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77CEE-BAB3-483A-964A-0DF4F036D14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12ABF8C-E5A1-4560-90D2-6C36AB14713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53CA1B-B88F-412B-AB0F-69DC0256BF93}"/>
              </a:ext>
            </a:extLst>
          </p:cNvPr>
          <p:cNvSpPr>
            <a:spLocks noGrp="1"/>
          </p:cNvSpPr>
          <p:nvPr>
            <p:ph type="dt" sz="half" idx="10"/>
          </p:nvPr>
        </p:nvSpPr>
        <p:spPr/>
        <p:txBody>
          <a:bodyPr/>
          <a:lstStyle/>
          <a:p>
            <a:fld id="{EBB0E4F9-CB39-4C11-BB00-366610D57E4D}" type="datetimeFigureOut">
              <a:rPr lang="en-GB" smtClean="0"/>
              <a:t>02/10/2019</a:t>
            </a:fld>
            <a:endParaRPr lang="en-GB"/>
          </a:p>
        </p:txBody>
      </p:sp>
      <p:sp>
        <p:nvSpPr>
          <p:cNvPr id="5" name="Footer Placeholder 4">
            <a:extLst>
              <a:ext uri="{FF2B5EF4-FFF2-40B4-BE49-F238E27FC236}">
                <a16:creationId xmlns:a16="http://schemas.microsoft.com/office/drawing/2014/main" id="{5953A72B-C918-4F8B-8606-F08B068250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EB161A-5AE1-4C80-AEAC-BB189A043460}"/>
              </a:ext>
            </a:extLst>
          </p:cNvPr>
          <p:cNvSpPr>
            <a:spLocks noGrp="1"/>
          </p:cNvSpPr>
          <p:nvPr>
            <p:ph type="sldNum" sz="quarter" idx="12"/>
          </p:nvPr>
        </p:nvSpPr>
        <p:spPr/>
        <p:txBody>
          <a:bodyPr/>
          <a:lstStyle/>
          <a:p>
            <a:fld id="{5E37B248-5A98-48CD-A755-DD93AA267229}" type="slidenum">
              <a:rPr lang="en-GB" smtClean="0"/>
              <a:t>‹#›</a:t>
            </a:fld>
            <a:endParaRPr lang="en-GB"/>
          </a:p>
        </p:txBody>
      </p:sp>
    </p:spTree>
    <p:extLst>
      <p:ext uri="{BB962C8B-B14F-4D97-AF65-F5344CB8AC3E}">
        <p14:creationId xmlns:p14="http://schemas.microsoft.com/office/powerpoint/2010/main" val="1584543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B3194B-4EAE-4932-A61D-40A72E33FEC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C25977-9206-4590-8344-9051A26CB13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F44660-32D6-4C10-A480-65BA66E40E94}"/>
              </a:ext>
            </a:extLst>
          </p:cNvPr>
          <p:cNvSpPr>
            <a:spLocks noGrp="1"/>
          </p:cNvSpPr>
          <p:nvPr>
            <p:ph type="dt" sz="half" idx="10"/>
          </p:nvPr>
        </p:nvSpPr>
        <p:spPr/>
        <p:txBody>
          <a:bodyPr/>
          <a:lstStyle/>
          <a:p>
            <a:fld id="{EBB0E4F9-CB39-4C11-BB00-366610D57E4D}" type="datetimeFigureOut">
              <a:rPr lang="en-GB" smtClean="0"/>
              <a:t>02/10/2019</a:t>
            </a:fld>
            <a:endParaRPr lang="en-GB"/>
          </a:p>
        </p:txBody>
      </p:sp>
      <p:sp>
        <p:nvSpPr>
          <p:cNvPr id="5" name="Footer Placeholder 4">
            <a:extLst>
              <a:ext uri="{FF2B5EF4-FFF2-40B4-BE49-F238E27FC236}">
                <a16:creationId xmlns:a16="http://schemas.microsoft.com/office/drawing/2014/main" id="{A93921AC-39EF-4936-BE79-87F47DE726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EA12FB-12DB-4052-B5F6-001689526D4D}"/>
              </a:ext>
            </a:extLst>
          </p:cNvPr>
          <p:cNvSpPr>
            <a:spLocks noGrp="1"/>
          </p:cNvSpPr>
          <p:nvPr>
            <p:ph type="sldNum" sz="quarter" idx="12"/>
          </p:nvPr>
        </p:nvSpPr>
        <p:spPr/>
        <p:txBody>
          <a:bodyPr/>
          <a:lstStyle/>
          <a:p>
            <a:fld id="{5E37B248-5A98-48CD-A755-DD93AA267229}" type="slidenum">
              <a:rPr lang="en-GB" smtClean="0"/>
              <a:t>‹#›</a:t>
            </a:fld>
            <a:endParaRPr lang="en-GB"/>
          </a:p>
        </p:txBody>
      </p:sp>
    </p:spTree>
    <p:extLst>
      <p:ext uri="{BB962C8B-B14F-4D97-AF65-F5344CB8AC3E}">
        <p14:creationId xmlns:p14="http://schemas.microsoft.com/office/powerpoint/2010/main" val="1988179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517FE-ADDE-4B84-9D3E-341D7EF1D8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1BE6C35-D383-4CD1-8230-4BB6515CB2F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AF5443-9028-49BA-8AD4-F4A14D100805}"/>
              </a:ext>
            </a:extLst>
          </p:cNvPr>
          <p:cNvSpPr>
            <a:spLocks noGrp="1"/>
          </p:cNvSpPr>
          <p:nvPr>
            <p:ph type="dt" sz="half" idx="10"/>
          </p:nvPr>
        </p:nvSpPr>
        <p:spPr/>
        <p:txBody>
          <a:bodyPr/>
          <a:lstStyle/>
          <a:p>
            <a:fld id="{EBB0E4F9-CB39-4C11-BB00-366610D57E4D}" type="datetimeFigureOut">
              <a:rPr lang="en-GB" smtClean="0"/>
              <a:t>02/10/2019</a:t>
            </a:fld>
            <a:endParaRPr lang="en-GB"/>
          </a:p>
        </p:txBody>
      </p:sp>
      <p:sp>
        <p:nvSpPr>
          <p:cNvPr id="5" name="Footer Placeholder 4">
            <a:extLst>
              <a:ext uri="{FF2B5EF4-FFF2-40B4-BE49-F238E27FC236}">
                <a16:creationId xmlns:a16="http://schemas.microsoft.com/office/drawing/2014/main" id="{64547945-5A32-4F50-A3A5-9BE3174B03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CD2359-4B87-40A4-AD95-9B1CB23AA2EB}"/>
              </a:ext>
            </a:extLst>
          </p:cNvPr>
          <p:cNvSpPr>
            <a:spLocks noGrp="1"/>
          </p:cNvSpPr>
          <p:nvPr>
            <p:ph type="sldNum" sz="quarter" idx="12"/>
          </p:nvPr>
        </p:nvSpPr>
        <p:spPr/>
        <p:txBody>
          <a:bodyPr/>
          <a:lstStyle/>
          <a:p>
            <a:fld id="{5E37B248-5A98-48CD-A755-DD93AA267229}" type="slidenum">
              <a:rPr lang="en-GB" smtClean="0"/>
              <a:t>‹#›</a:t>
            </a:fld>
            <a:endParaRPr lang="en-GB"/>
          </a:p>
        </p:txBody>
      </p:sp>
    </p:spTree>
    <p:extLst>
      <p:ext uri="{BB962C8B-B14F-4D97-AF65-F5344CB8AC3E}">
        <p14:creationId xmlns:p14="http://schemas.microsoft.com/office/powerpoint/2010/main" val="1013108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2A335-75CD-4FEF-BB4F-BFE300C23F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46EF46B-CC91-4684-8998-6D6887D5F3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A48FB0-6711-4CF7-9D66-2665C71997D2}"/>
              </a:ext>
            </a:extLst>
          </p:cNvPr>
          <p:cNvSpPr>
            <a:spLocks noGrp="1"/>
          </p:cNvSpPr>
          <p:nvPr>
            <p:ph type="dt" sz="half" idx="10"/>
          </p:nvPr>
        </p:nvSpPr>
        <p:spPr/>
        <p:txBody>
          <a:bodyPr/>
          <a:lstStyle/>
          <a:p>
            <a:fld id="{EBB0E4F9-CB39-4C11-BB00-366610D57E4D}" type="datetimeFigureOut">
              <a:rPr lang="en-GB" smtClean="0"/>
              <a:t>02/10/2019</a:t>
            </a:fld>
            <a:endParaRPr lang="en-GB"/>
          </a:p>
        </p:txBody>
      </p:sp>
      <p:sp>
        <p:nvSpPr>
          <p:cNvPr id="5" name="Footer Placeholder 4">
            <a:extLst>
              <a:ext uri="{FF2B5EF4-FFF2-40B4-BE49-F238E27FC236}">
                <a16:creationId xmlns:a16="http://schemas.microsoft.com/office/drawing/2014/main" id="{07E76674-1066-4AC2-8716-9F842940BA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C3CB72-0F4C-4679-B49C-E3A8D9DB56E8}"/>
              </a:ext>
            </a:extLst>
          </p:cNvPr>
          <p:cNvSpPr>
            <a:spLocks noGrp="1"/>
          </p:cNvSpPr>
          <p:nvPr>
            <p:ph type="sldNum" sz="quarter" idx="12"/>
          </p:nvPr>
        </p:nvSpPr>
        <p:spPr/>
        <p:txBody>
          <a:bodyPr/>
          <a:lstStyle/>
          <a:p>
            <a:fld id="{5E37B248-5A98-48CD-A755-DD93AA267229}" type="slidenum">
              <a:rPr lang="en-GB" smtClean="0"/>
              <a:t>‹#›</a:t>
            </a:fld>
            <a:endParaRPr lang="en-GB"/>
          </a:p>
        </p:txBody>
      </p:sp>
    </p:spTree>
    <p:extLst>
      <p:ext uri="{BB962C8B-B14F-4D97-AF65-F5344CB8AC3E}">
        <p14:creationId xmlns:p14="http://schemas.microsoft.com/office/powerpoint/2010/main" val="3962556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6EACB-4C0F-4C64-B937-6DDB7F53E56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F17E412-313D-40CB-9346-66A29C27376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118D4D9-B14E-456B-B732-881E7B3361B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2EB0D17-B691-4E17-A6F2-719106B8B2C9}"/>
              </a:ext>
            </a:extLst>
          </p:cNvPr>
          <p:cNvSpPr>
            <a:spLocks noGrp="1"/>
          </p:cNvSpPr>
          <p:nvPr>
            <p:ph type="dt" sz="half" idx="10"/>
          </p:nvPr>
        </p:nvSpPr>
        <p:spPr/>
        <p:txBody>
          <a:bodyPr/>
          <a:lstStyle/>
          <a:p>
            <a:fld id="{EBB0E4F9-CB39-4C11-BB00-366610D57E4D}" type="datetimeFigureOut">
              <a:rPr lang="en-GB" smtClean="0"/>
              <a:t>02/10/2019</a:t>
            </a:fld>
            <a:endParaRPr lang="en-GB"/>
          </a:p>
        </p:txBody>
      </p:sp>
      <p:sp>
        <p:nvSpPr>
          <p:cNvPr id="6" name="Footer Placeholder 5">
            <a:extLst>
              <a:ext uri="{FF2B5EF4-FFF2-40B4-BE49-F238E27FC236}">
                <a16:creationId xmlns:a16="http://schemas.microsoft.com/office/drawing/2014/main" id="{77F0237A-3918-49BE-A8B1-F6D17F86486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914E2A7-C877-424A-9648-DE1512765A10}"/>
              </a:ext>
            </a:extLst>
          </p:cNvPr>
          <p:cNvSpPr>
            <a:spLocks noGrp="1"/>
          </p:cNvSpPr>
          <p:nvPr>
            <p:ph type="sldNum" sz="quarter" idx="12"/>
          </p:nvPr>
        </p:nvSpPr>
        <p:spPr/>
        <p:txBody>
          <a:bodyPr/>
          <a:lstStyle/>
          <a:p>
            <a:fld id="{5E37B248-5A98-48CD-A755-DD93AA267229}" type="slidenum">
              <a:rPr lang="en-GB" smtClean="0"/>
              <a:t>‹#›</a:t>
            </a:fld>
            <a:endParaRPr lang="en-GB"/>
          </a:p>
        </p:txBody>
      </p:sp>
    </p:spTree>
    <p:extLst>
      <p:ext uri="{BB962C8B-B14F-4D97-AF65-F5344CB8AC3E}">
        <p14:creationId xmlns:p14="http://schemas.microsoft.com/office/powerpoint/2010/main" val="3762417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37ED-2785-4546-9246-816D06252AA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0A2CC0-B5D4-4B22-863D-61DC81EFDC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76AECDC-F043-4AF8-AD01-13BAF301A80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52E2ECC-75DE-42E5-8005-1CA67088C2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51022F1-BAA1-42EC-9D81-A152619BCFB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C05FA04-6A67-4324-801F-F2684BA63BB6}"/>
              </a:ext>
            </a:extLst>
          </p:cNvPr>
          <p:cNvSpPr>
            <a:spLocks noGrp="1"/>
          </p:cNvSpPr>
          <p:nvPr>
            <p:ph type="dt" sz="half" idx="10"/>
          </p:nvPr>
        </p:nvSpPr>
        <p:spPr/>
        <p:txBody>
          <a:bodyPr/>
          <a:lstStyle/>
          <a:p>
            <a:fld id="{EBB0E4F9-CB39-4C11-BB00-366610D57E4D}" type="datetimeFigureOut">
              <a:rPr lang="en-GB" smtClean="0"/>
              <a:t>02/10/2019</a:t>
            </a:fld>
            <a:endParaRPr lang="en-GB"/>
          </a:p>
        </p:txBody>
      </p:sp>
      <p:sp>
        <p:nvSpPr>
          <p:cNvPr id="8" name="Footer Placeholder 7">
            <a:extLst>
              <a:ext uri="{FF2B5EF4-FFF2-40B4-BE49-F238E27FC236}">
                <a16:creationId xmlns:a16="http://schemas.microsoft.com/office/drawing/2014/main" id="{502899E1-B1E6-434E-B928-29BE9656A1C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B582825-5E71-42F6-9A43-95516E5EF2B2}"/>
              </a:ext>
            </a:extLst>
          </p:cNvPr>
          <p:cNvSpPr>
            <a:spLocks noGrp="1"/>
          </p:cNvSpPr>
          <p:nvPr>
            <p:ph type="sldNum" sz="quarter" idx="12"/>
          </p:nvPr>
        </p:nvSpPr>
        <p:spPr/>
        <p:txBody>
          <a:bodyPr/>
          <a:lstStyle/>
          <a:p>
            <a:fld id="{5E37B248-5A98-48CD-A755-DD93AA267229}" type="slidenum">
              <a:rPr lang="en-GB" smtClean="0"/>
              <a:t>‹#›</a:t>
            </a:fld>
            <a:endParaRPr lang="en-GB"/>
          </a:p>
        </p:txBody>
      </p:sp>
    </p:spTree>
    <p:extLst>
      <p:ext uri="{BB962C8B-B14F-4D97-AF65-F5344CB8AC3E}">
        <p14:creationId xmlns:p14="http://schemas.microsoft.com/office/powerpoint/2010/main" val="4138234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1DF13-3521-4B08-9A07-BCF90F64436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D701015-CB60-408F-ACDA-56AA169A41AD}"/>
              </a:ext>
            </a:extLst>
          </p:cNvPr>
          <p:cNvSpPr>
            <a:spLocks noGrp="1"/>
          </p:cNvSpPr>
          <p:nvPr>
            <p:ph type="dt" sz="half" idx="10"/>
          </p:nvPr>
        </p:nvSpPr>
        <p:spPr/>
        <p:txBody>
          <a:bodyPr/>
          <a:lstStyle/>
          <a:p>
            <a:fld id="{EBB0E4F9-CB39-4C11-BB00-366610D57E4D}" type="datetimeFigureOut">
              <a:rPr lang="en-GB" smtClean="0"/>
              <a:t>02/10/2019</a:t>
            </a:fld>
            <a:endParaRPr lang="en-GB"/>
          </a:p>
        </p:txBody>
      </p:sp>
      <p:sp>
        <p:nvSpPr>
          <p:cNvPr id="4" name="Footer Placeholder 3">
            <a:extLst>
              <a:ext uri="{FF2B5EF4-FFF2-40B4-BE49-F238E27FC236}">
                <a16:creationId xmlns:a16="http://schemas.microsoft.com/office/drawing/2014/main" id="{1246A868-E3BD-4F33-8E93-B9B1AE2AC47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9F6CE96-D3A1-4C0E-AA36-072162F289A7}"/>
              </a:ext>
            </a:extLst>
          </p:cNvPr>
          <p:cNvSpPr>
            <a:spLocks noGrp="1"/>
          </p:cNvSpPr>
          <p:nvPr>
            <p:ph type="sldNum" sz="quarter" idx="12"/>
          </p:nvPr>
        </p:nvSpPr>
        <p:spPr/>
        <p:txBody>
          <a:bodyPr/>
          <a:lstStyle/>
          <a:p>
            <a:fld id="{5E37B248-5A98-48CD-A755-DD93AA267229}" type="slidenum">
              <a:rPr lang="en-GB" smtClean="0"/>
              <a:t>‹#›</a:t>
            </a:fld>
            <a:endParaRPr lang="en-GB"/>
          </a:p>
        </p:txBody>
      </p:sp>
    </p:spTree>
    <p:extLst>
      <p:ext uri="{BB962C8B-B14F-4D97-AF65-F5344CB8AC3E}">
        <p14:creationId xmlns:p14="http://schemas.microsoft.com/office/powerpoint/2010/main" val="33577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C04689-3123-47A1-BD22-54A7C85D5AE4}"/>
              </a:ext>
            </a:extLst>
          </p:cNvPr>
          <p:cNvSpPr>
            <a:spLocks noGrp="1"/>
          </p:cNvSpPr>
          <p:nvPr>
            <p:ph type="dt" sz="half" idx="10"/>
          </p:nvPr>
        </p:nvSpPr>
        <p:spPr/>
        <p:txBody>
          <a:bodyPr/>
          <a:lstStyle/>
          <a:p>
            <a:fld id="{EBB0E4F9-CB39-4C11-BB00-366610D57E4D}" type="datetimeFigureOut">
              <a:rPr lang="en-GB" smtClean="0"/>
              <a:t>02/10/2019</a:t>
            </a:fld>
            <a:endParaRPr lang="en-GB"/>
          </a:p>
        </p:txBody>
      </p:sp>
      <p:sp>
        <p:nvSpPr>
          <p:cNvPr id="3" name="Footer Placeholder 2">
            <a:extLst>
              <a:ext uri="{FF2B5EF4-FFF2-40B4-BE49-F238E27FC236}">
                <a16:creationId xmlns:a16="http://schemas.microsoft.com/office/drawing/2014/main" id="{AC4A369C-8F8B-4472-AA75-3B8A331214B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81465ED-2A64-4E5F-86CE-E1475EEBCAAD}"/>
              </a:ext>
            </a:extLst>
          </p:cNvPr>
          <p:cNvSpPr>
            <a:spLocks noGrp="1"/>
          </p:cNvSpPr>
          <p:nvPr>
            <p:ph type="sldNum" sz="quarter" idx="12"/>
          </p:nvPr>
        </p:nvSpPr>
        <p:spPr/>
        <p:txBody>
          <a:bodyPr/>
          <a:lstStyle/>
          <a:p>
            <a:fld id="{5E37B248-5A98-48CD-A755-DD93AA267229}" type="slidenum">
              <a:rPr lang="en-GB" smtClean="0"/>
              <a:t>‹#›</a:t>
            </a:fld>
            <a:endParaRPr lang="en-GB"/>
          </a:p>
        </p:txBody>
      </p:sp>
    </p:spTree>
    <p:extLst>
      <p:ext uri="{BB962C8B-B14F-4D97-AF65-F5344CB8AC3E}">
        <p14:creationId xmlns:p14="http://schemas.microsoft.com/office/powerpoint/2010/main" val="2209640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809B6-FAFE-4F94-B4E3-62A88D2F38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604BA90-BA1E-48E9-A4B3-3A2E9233B0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9415EDD-3E44-4D89-8085-ECFD3F8E56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88CDB16-A94D-4429-B4CF-B9DB0144E2FB}"/>
              </a:ext>
            </a:extLst>
          </p:cNvPr>
          <p:cNvSpPr>
            <a:spLocks noGrp="1"/>
          </p:cNvSpPr>
          <p:nvPr>
            <p:ph type="dt" sz="half" idx="10"/>
          </p:nvPr>
        </p:nvSpPr>
        <p:spPr/>
        <p:txBody>
          <a:bodyPr/>
          <a:lstStyle/>
          <a:p>
            <a:fld id="{EBB0E4F9-CB39-4C11-BB00-366610D57E4D}" type="datetimeFigureOut">
              <a:rPr lang="en-GB" smtClean="0"/>
              <a:t>02/10/2019</a:t>
            </a:fld>
            <a:endParaRPr lang="en-GB"/>
          </a:p>
        </p:txBody>
      </p:sp>
      <p:sp>
        <p:nvSpPr>
          <p:cNvPr id="6" name="Footer Placeholder 5">
            <a:extLst>
              <a:ext uri="{FF2B5EF4-FFF2-40B4-BE49-F238E27FC236}">
                <a16:creationId xmlns:a16="http://schemas.microsoft.com/office/drawing/2014/main" id="{E3516271-2B67-4DA2-916F-9DA552CC518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01CA514-130C-494C-B67F-ED6B7B057B05}"/>
              </a:ext>
            </a:extLst>
          </p:cNvPr>
          <p:cNvSpPr>
            <a:spLocks noGrp="1"/>
          </p:cNvSpPr>
          <p:nvPr>
            <p:ph type="sldNum" sz="quarter" idx="12"/>
          </p:nvPr>
        </p:nvSpPr>
        <p:spPr/>
        <p:txBody>
          <a:bodyPr/>
          <a:lstStyle/>
          <a:p>
            <a:fld id="{5E37B248-5A98-48CD-A755-DD93AA267229}" type="slidenum">
              <a:rPr lang="en-GB" smtClean="0"/>
              <a:t>‹#›</a:t>
            </a:fld>
            <a:endParaRPr lang="en-GB"/>
          </a:p>
        </p:txBody>
      </p:sp>
    </p:spTree>
    <p:extLst>
      <p:ext uri="{BB962C8B-B14F-4D97-AF65-F5344CB8AC3E}">
        <p14:creationId xmlns:p14="http://schemas.microsoft.com/office/powerpoint/2010/main" val="1196944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3F563-3ABC-4BFA-B60B-82D5CFBA63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38D9679-C4CB-4786-8498-760FB6D573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36300F4-1589-4627-AB4F-4FCFC135C2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6150F03-CB73-4BCC-A8A9-3AFCCD1F555E}"/>
              </a:ext>
            </a:extLst>
          </p:cNvPr>
          <p:cNvSpPr>
            <a:spLocks noGrp="1"/>
          </p:cNvSpPr>
          <p:nvPr>
            <p:ph type="dt" sz="half" idx="10"/>
          </p:nvPr>
        </p:nvSpPr>
        <p:spPr/>
        <p:txBody>
          <a:bodyPr/>
          <a:lstStyle/>
          <a:p>
            <a:fld id="{EBB0E4F9-CB39-4C11-BB00-366610D57E4D}" type="datetimeFigureOut">
              <a:rPr lang="en-GB" smtClean="0"/>
              <a:t>02/10/2019</a:t>
            </a:fld>
            <a:endParaRPr lang="en-GB"/>
          </a:p>
        </p:txBody>
      </p:sp>
      <p:sp>
        <p:nvSpPr>
          <p:cNvPr id="6" name="Footer Placeholder 5">
            <a:extLst>
              <a:ext uri="{FF2B5EF4-FFF2-40B4-BE49-F238E27FC236}">
                <a16:creationId xmlns:a16="http://schemas.microsoft.com/office/drawing/2014/main" id="{2091C2FE-B3CD-4CC8-8183-8193DD25C7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96538C-03B5-4ACA-B001-194D7CCCBD60}"/>
              </a:ext>
            </a:extLst>
          </p:cNvPr>
          <p:cNvSpPr>
            <a:spLocks noGrp="1"/>
          </p:cNvSpPr>
          <p:nvPr>
            <p:ph type="sldNum" sz="quarter" idx="12"/>
          </p:nvPr>
        </p:nvSpPr>
        <p:spPr/>
        <p:txBody>
          <a:bodyPr/>
          <a:lstStyle/>
          <a:p>
            <a:fld id="{5E37B248-5A98-48CD-A755-DD93AA267229}" type="slidenum">
              <a:rPr lang="en-GB" smtClean="0"/>
              <a:t>‹#›</a:t>
            </a:fld>
            <a:endParaRPr lang="en-GB"/>
          </a:p>
        </p:txBody>
      </p:sp>
    </p:spTree>
    <p:extLst>
      <p:ext uri="{BB962C8B-B14F-4D97-AF65-F5344CB8AC3E}">
        <p14:creationId xmlns:p14="http://schemas.microsoft.com/office/powerpoint/2010/main" val="873397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6D6C71-54D0-4D6E-91CF-C81B26F58A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27558B5-F2A1-4F43-83DB-BF72D3A9A4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FA99B5-1760-4440-BD62-69DE4B17C6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0E4F9-CB39-4C11-BB00-366610D57E4D}" type="datetimeFigureOut">
              <a:rPr lang="en-GB" smtClean="0"/>
              <a:t>02/10/2019</a:t>
            </a:fld>
            <a:endParaRPr lang="en-GB"/>
          </a:p>
        </p:txBody>
      </p:sp>
      <p:sp>
        <p:nvSpPr>
          <p:cNvPr id="5" name="Footer Placeholder 4">
            <a:extLst>
              <a:ext uri="{FF2B5EF4-FFF2-40B4-BE49-F238E27FC236}">
                <a16:creationId xmlns:a16="http://schemas.microsoft.com/office/drawing/2014/main" id="{48ACF2DD-3A38-4C7B-948C-3D16BCB374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0A8F82A-CA24-41F9-A239-A06D1F7665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37B248-5A98-48CD-A755-DD93AA267229}" type="slidenum">
              <a:rPr lang="en-GB" smtClean="0"/>
              <a:t>‹#›</a:t>
            </a:fld>
            <a:endParaRPr lang="en-GB"/>
          </a:p>
        </p:txBody>
      </p:sp>
    </p:spTree>
    <p:extLst>
      <p:ext uri="{BB962C8B-B14F-4D97-AF65-F5344CB8AC3E}">
        <p14:creationId xmlns:p14="http://schemas.microsoft.com/office/powerpoint/2010/main" val="2243654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50843DA-D923-4B95-9C80-3661EC790F4B}"/>
              </a:ext>
            </a:extLst>
          </p:cNvPr>
          <p:cNvSpPr/>
          <p:nvPr/>
        </p:nvSpPr>
        <p:spPr>
          <a:xfrm>
            <a:off x="510208" y="2459504"/>
            <a:ext cx="7288696" cy="1938992"/>
          </a:xfrm>
          <a:prstGeom prst="rect">
            <a:avLst/>
          </a:prstGeom>
        </p:spPr>
        <p:txBody>
          <a:bodyPr wrap="square">
            <a:spAutoFit/>
          </a:bodyPr>
          <a:lstStyle/>
          <a:p>
            <a:r>
              <a:rPr lang="en-GB" sz="6000" b="1" dirty="0">
                <a:latin typeface="Times New Roman" panose="02020603050405020304" pitchFamily="18" charset="0"/>
                <a:cs typeface="Times New Roman" panose="02020603050405020304" pitchFamily="18" charset="0"/>
              </a:rPr>
              <a:t>Business Ethics and Ethical Dilemma</a:t>
            </a:r>
          </a:p>
        </p:txBody>
      </p:sp>
      <p:pic>
        <p:nvPicPr>
          <p:cNvPr id="13" name="Picture 12">
            <a:extLst>
              <a:ext uri="{FF2B5EF4-FFF2-40B4-BE49-F238E27FC236}">
                <a16:creationId xmlns:a16="http://schemas.microsoft.com/office/drawing/2014/main" id="{E4980E0A-35B2-4E6C-B0CB-FC3F90B6B45B}"/>
              </a:ext>
            </a:extLst>
          </p:cNvPr>
          <p:cNvPicPr>
            <a:picLocks noChangeAspect="1"/>
          </p:cNvPicPr>
          <p:nvPr/>
        </p:nvPicPr>
        <p:blipFill>
          <a:blip r:embed="rId2"/>
          <a:stretch>
            <a:fillRect/>
          </a:stretch>
        </p:blipFill>
        <p:spPr>
          <a:xfrm>
            <a:off x="7407965" y="957469"/>
            <a:ext cx="4273827" cy="4943062"/>
          </a:xfrm>
          <a:prstGeom prst="rect">
            <a:avLst/>
          </a:prstGeom>
        </p:spPr>
      </p:pic>
    </p:spTree>
    <p:extLst>
      <p:ext uri="{BB962C8B-B14F-4D97-AF65-F5344CB8AC3E}">
        <p14:creationId xmlns:p14="http://schemas.microsoft.com/office/powerpoint/2010/main" val="3091852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a:bodyPr>
          <a:lstStyle/>
          <a:p>
            <a:pPr algn="just">
              <a:lnSpc>
                <a:spcPct val="150000"/>
              </a:lnSpc>
            </a:pPr>
            <a:r>
              <a:rPr lang="en-US" b="1" i="1" dirty="0">
                <a:latin typeface="Times New Roman" panose="02020603050405020304" pitchFamily="18" charset="0"/>
                <a:cs typeface="Times New Roman" panose="02020603050405020304" pitchFamily="18" charset="0"/>
              </a:rPr>
              <a:t>Committing Acts of Personal Decadence </a:t>
            </a:r>
          </a:p>
          <a:p>
            <a:pPr algn="just">
              <a:lnSpc>
                <a:spcPct val="150000"/>
              </a:lnSpc>
            </a:pPr>
            <a:r>
              <a:rPr lang="en-US" sz="2400" dirty="0">
                <a:latin typeface="Times New Roman" panose="02020603050405020304" pitchFamily="18" charset="0"/>
                <a:cs typeface="Times New Roman" panose="02020603050405020304" pitchFamily="18" charset="0"/>
              </a:rPr>
              <a:t>Sometimes our conduct in our personal lives does have an impact on how well we perform our jobs, and perhaps even whether we can perform our jobs safely. </a:t>
            </a:r>
          </a:p>
          <a:p>
            <a:pPr algn="just">
              <a:lnSpc>
                <a:spcPct val="150000"/>
              </a:lnSpc>
            </a:pPr>
            <a:r>
              <a:rPr lang="en-US" sz="2400" dirty="0">
                <a:latin typeface="Times New Roman" panose="02020603050405020304" pitchFamily="18" charset="0"/>
                <a:cs typeface="Times New Roman" panose="02020603050405020304" pitchFamily="18" charset="0"/>
              </a:rPr>
              <a:t>For example, a </a:t>
            </a:r>
            <a:r>
              <a:rPr lang="en-US" sz="2400" dirty="0">
                <a:solidFill>
                  <a:srgbClr val="FF0000"/>
                </a:solidFill>
                <a:latin typeface="Times New Roman" panose="02020603050405020304" pitchFamily="18" charset="0"/>
                <a:cs typeface="Times New Roman" panose="02020603050405020304" pitchFamily="18" charset="0"/>
              </a:rPr>
              <a:t>company driver must abstain from substance abuse </a:t>
            </a:r>
            <a:r>
              <a:rPr lang="en-US" sz="2400" dirty="0">
                <a:latin typeface="Times New Roman" panose="02020603050405020304" pitchFamily="18" charset="0"/>
                <a:cs typeface="Times New Roman" panose="02020603050405020304" pitchFamily="18" charset="0"/>
              </a:rPr>
              <a:t>because with alcohol or drugs in his blood, he creates both safety and liability issues for his employer. </a:t>
            </a:r>
          </a:p>
          <a:p>
            <a:pPr marL="0" indent="0" algn="just">
              <a:lnSpc>
                <a:spcPct val="150000"/>
              </a:lnSpc>
              <a:buNone/>
            </a:pP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384838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92500" lnSpcReduction="20000"/>
          </a:bodyPr>
          <a:lstStyle/>
          <a:p>
            <a:pPr algn="just">
              <a:lnSpc>
                <a:spcPct val="150000"/>
              </a:lnSpc>
            </a:pPr>
            <a:r>
              <a:rPr lang="en-US" b="1" i="1" dirty="0">
                <a:latin typeface="Times New Roman" panose="02020603050405020304" pitchFamily="18" charset="0"/>
                <a:cs typeface="Times New Roman" panose="02020603050405020304" pitchFamily="18" charset="0"/>
              </a:rPr>
              <a:t>Committing Interpersonal Abuse </a:t>
            </a:r>
          </a:p>
          <a:p>
            <a:pPr algn="just">
              <a:lnSpc>
                <a:spcPct val="150000"/>
              </a:lnSpc>
            </a:pPr>
            <a:r>
              <a:rPr lang="en-US" sz="2400" dirty="0">
                <a:latin typeface="Times New Roman" panose="02020603050405020304" pitchFamily="18" charset="0"/>
                <a:cs typeface="Times New Roman" panose="02020603050405020304" pitchFamily="18" charset="0"/>
              </a:rPr>
              <a:t>Interpersonal abuse consists of conduct that is depreciating, unfair, or unfriendly, or involves others so that privacy issues arise. A manager who is verbally abusive to an employee falls into this category. </a:t>
            </a:r>
          </a:p>
          <a:p>
            <a:pPr algn="just">
              <a:lnSpc>
                <a:spcPct val="150000"/>
              </a:lnSpc>
            </a:pPr>
            <a:r>
              <a:rPr lang="en-US" sz="2400" dirty="0">
                <a:latin typeface="Times New Roman" panose="02020603050405020304" pitchFamily="18" charset="0"/>
                <a:cs typeface="Times New Roman" panose="02020603050405020304" pitchFamily="18" charset="0"/>
              </a:rPr>
              <a:t>E.g. The former CEO of HealthSouth, Richard </a:t>
            </a:r>
            <a:r>
              <a:rPr lang="en-US" sz="2400" dirty="0" err="1">
                <a:latin typeface="Times New Roman" panose="02020603050405020304" pitchFamily="18" charset="0"/>
                <a:cs typeface="Times New Roman" panose="02020603050405020304" pitchFamily="18" charset="0"/>
              </a:rPr>
              <a:t>Scrushy</a:t>
            </a:r>
            <a:r>
              <a:rPr lang="en-US" sz="2400" dirty="0">
                <a:latin typeface="Times New Roman" panose="02020603050405020304" pitchFamily="18" charset="0"/>
                <a:cs typeface="Times New Roman" panose="02020603050405020304" pitchFamily="18" charset="0"/>
              </a:rPr>
              <a:t>, held what his employees called the “</a:t>
            </a:r>
            <a:r>
              <a:rPr lang="en-US" sz="2400" dirty="0">
                <a:solidFill>
                  <a:srgbClr val="FF0000"/>
                </a:solidFill>
                <a:latin typeface="Times New Roman" panose="02020603050405020304" pitchFamily="18" charset="0"/>
                <a:cs typeface="Times New Roman" panose="02020603050405020304" pitchFamily="18" charset="0"/>
              </a:rPr>
              <a:t>Monday morning beatings</a:t>
            </a:r>
            <a:r>
              <a:rPr lang="en-US" sz="2400" dirty="0">
                <a:latin typeface="Times New Roman" panose="02020603050405020304" pitchFamily="18" charset="0"/>
                <a:cs typeface="Times New Roman" panose="02020603050405020304" pitchFamily="18" charset="0"/>
              </a:rPr>
              <a:t>.” These were meetings during which managers who had not met their numbers goals were scolded in front of others and subjected to humiliating criticism. </a:t>
            </a: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2562288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lnSpcReduction="10000"/>
          </a:bodyPr>
          <a:lstStyle/>
          <a:p>
            <a:pPr algn="just">
              <a:lnSpc>
                <a:spcPct val="150000"/>
              </a:lnSpc>
            </a:pPr>
            <a:r>
              <a:rPr lang="en-US" b="1" i="1" dirty="0">
                <a:latin typeface="Times New Roman" panose="02020603050405020304" pitchFamily="18" charset="0"/>
                <a:cs typeface="Times New Roman" panose="02020603050405020304" pitchFamily="18" charset="0"/>
              </a:rPr>
              <a:t>Permitting Organizational Abuse </a:t>
            </a:r>
          </a:p>
          <a:p>
            <a:pPr algn="just">
              <a:lnSpc>
                <a:spcPct val="150000"/>
              </a:lnSpc>
            </a:pPr>
            <a:r>
              <a:rPr lang="en-US" sz="2400" dirty="0">
                <a:latin typeface="Times New Roman" panose="02020603050405020304" pitchFamily="18" charset="0"/>
                <a:cs typeface="Times New Roman" panose="02020603050405020304" pitchFamily="18" charset="0"/>
              </a:rPr>
              <a:t>This category covers the way companies treat employees. Many U.S. ﬁrms with operations overseas, such as </a:t>
            </a:r>
            <a:r>
              <a:rPr lang="en-US" sz="2400" dirty="0">
                <a:solidFill>
                  <a:srgbClr val="FF0000"/>
                </a:solidFill>
                <a:latin typeface="Times New Roman" panose="02020603050405020304" pitchFamily="18" charset="0"/>
                <a:cs typeface="Times New Roman" panose="02020603050405020304" pitchFamily="18" charset="0"/>
              </a:rPr>
              <a:t>Nike, The Gap, and Esprit</a:t>
            </a:r>
            <a:r>
              <a:rPr lang="en-US" sz="2400" dirty="0">
                <a:latin typeface="Times New Roman" panose="02020603050405020304" pitchFamily="18" charset="0"/>
                <a:cs typeface="Times New Roman" panose="02020603050405020304" pitchFamily="18" charset="0"/>
              </a:rPr>
              <a:t>, have faced questions related to organizational abuse. The questions focus on the treatment of workers in these companies’ international operations and plants. </a:t>
            </a:r>
          </a:p>
          <a:p>
            <a:pPr algn="just">
              <a:lnSpc>
                <a:spcPct val="150000"/>
              </a:lnSpc>
            </a:pPr>
            <a:r>
              <a:rPr lang="en-US" sz="2400" dirty="0">
                <a:latin typeface="Times New Roman" panose="02020603050405020304" pitchFamily="18" charset="0"/>
                <a:cs typeface="Times New Roman" panose="02020603050405020304" pitchFamily="18" charset="0"/>
              </a:rPr>
              <a:t>E.g. the critical issues raised are </a:t>
            </a:r>
            <a:r>
              <a:rPr lang="en-US" sz="2400" dirty="0">
                <a:solidFill>
                  <a:srgbClr val="FF0000"/>
                </a:solidFill>
                <a:latin typeface="Times New Roman" panose="02020603050405020304" pitchFamily="18" charset="0"/>
                <a:cs typeface="Times New Roman" panose="02020603050405020304" pitchFamily="18" charset="0"/>
              </a:rPr>
              <a:t>child labor, low wages, and overly long work </a:t>
            </a:r>
            <a:r>
              <a:rPr lang="en-US" sz="2400" dirty="0">
                <a:latin typeface="Times New Roman" panose="02020603050405020304" pitchFamily="18" charset="0"/>
                <a:cs typeface="Times New Roman" panose="02020603050405020304" pitchFamily="18" charset="0"/>
              </a:rPr>
              <a:t>hours. </a:t>
            </a: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2716255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1690688"/>
            <a:ext cx="10515600" cy="5442858"/>
          </a:xfrm>
        </p:spPr>
        <p:txBody>
          <a:bodyPr>
            <a:normAutofit/>
          </a:bodyPr>
          <a:lstStyle/>
          <a:p>
            <a:pPr algn="just">
              <a:lnSpc>
                <a:spcPct val="120000"/>
              </a:lnSpc>
            </a:pPr>
            <a:r>
              <a:rPr lang="en-US" b="1" i="1" dirty="0">
                <a:latin typeface="Times New Roman" panose="02020603050405020304" pitchFamily="18" charset="0"/>
                <a:cs typeface="Times New Roman" panose="02020603050405020304" pitchFamily="18" charset="0"/>
              </a:rPr>
              <a:t>Violating Rules </a:t>
            </a:r>
          </a:p>
          <a:p>
            <a:pPr algn="just">
              <a:lnSpc>
                <a:spcPct val="120000"/>
              </a:lnSpc>
            </a:pPr>
            <a:r>
              <a:rPr lang="en-US" sz="2400" dirty="0">
                <a:latin typeface="Times New Roman" panose="02020603050405020304" pitchFamily="18" charset="0"/>
                <a:cs typeface="Times New Roman" panose="02020603050405020304" pitchFamily="18" charset="0"/>
              </a:rPr>
              <a:t>Many rules, particularly those in large organizations that tend toward bureaucracy from a need to maintain internal controls or follow lines of authority, seem burdensome to employees trying to serve customers and other employees. </a:t>
            </a:r>
          </a:p>
          <a:p>
            <a:pPr algn="just">
              <a:lnSpc>
                <a:spcPct val="120000"/>
              </a:lnSpc>
            </a:pPr>
            <a:r>
              <a:rPr lang="en-US" sz="2400" dirty="0">
                <a:latin typeface="Times New Roman" panose="02020603050405020304" pitchFamily="18" charset="0"/>
                <a:cs typeface="Times New Roman" panose="02020603050405020304" pitchFamily="18" charset="0"/>
              </a:rPr>
              <a:t>E.g. </a:t>
            </a:r>
            <a:r>
              <a:rPr lang="en-US" sz="2400" dirty="0">
                <a:solidFill>
                  <a:srgbClr val="FF0000"/>
                </a:solidFill>
                <a:latin typeface="Times New Roman" panose="02020603050405020304" pitchFamily="18" charset="0"/>
                <a:cs typeface="Times New Roman" panose="02020603050405020304" pitchFamily="18" charset="0"/>
              </a:rPr>
              <a:t>Stanford University experienced diﬃculties </a:t>
            </a:r>
            <a:r>
              <a:rPr lang="en-US" sz="2400" dirty="0">
                <a:latin typeface="Times New Roman" panose="02020603050405020304" pitchFamily="18" charset="0"/>
                <a:cs typeface="Times New Roman" panose="02020603050405020304" pitchFamily="18" charset="0"/>
              </a:rPr>
              <a:t>in this area of ethics when it used funds from federal grants for miscellaneous university purposes. Questions arose about the propriety of the expenditures, which quite possibly could have been legal under federal regulations in place at the time, but were not within the standards, policies, and guidelines on what were considered appropriate research expenditures. </a:t>
            </a: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4184722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92500"/>
          </a:bodyPr>
          <a:lstStyle/>
          <a:p>
            <a:pPr algn="just">
              <a:lnSpc>
                <a:spcPct val="150000"/>
              </a:lnSpc>
            </a:pPr>
            <a:r>
              <a:rPr lang="en-US" b="1" i="1" dirty="0">
                <a:latin typeface="Times New Roman" panose="02020603050405020304" pitchFamily="18" charset="0"/>
                <a:cs typeface="Times New Roman" panose="02020603050405020304" pitchFamily="18" charset="0"/>
              </a:rPr>
              <a:t>Excusing Unethical Actions </a:t>
            </a:r>
          </a:p>
          <a:p>
            <a:pPr algn="just">
              <a:lnSpc>
                <a:spcPct val="150000"/>
              </a:lnSpc>
            </a:pPr>
            <a:r>
              <a:rPr lang="en-US" sz="2400" dirty="0">
                <a:latin typeface="Times New Roman" panose="02020603050405020304" pitchFamily="18" charset="0"/>
                <a:cs typeface="Times New Roman" panose="02020603050405020304" pitchFamily="18" charset="0"/>
              </a:rPr>
              <a:t>In this category, the wrong is actually a failure to report an ethical breach in any of the other categories. </a:t>
            </a:r>
          </a:p>
          <a:p>
            <a:pPr algn="just">
              <a:lnSpc>
                <a:spcPct val="150000"/>
              </a:lnSpc>
            </a:pPr>
            <a:r>
              <a:rPr lang="en-US" sz="2400" dirty="0">
                <a:latin typeface="Times New Roman" panose="02020603050405020304" pitchFamily="18" charset="0"/>
                <a:cs typeface="Times New Roman" panose="02020603050405020304" pitchFamily="18" charset="0"/>
              </a:rPr>
              <a:t>A sparkling tolerance of others’ unethical behavior is in itself unethical. </a:t>
            </a:r>
          </a:p>
          <a:p>
            <a:pPr algn="just">
              <a:lnSpc>
                <a:spcPct val="150000"/>
              </a:lnSpc>
            </a:pPr>
            <a:r>
              <a:rPr lang="en-US" sz="2400" dirty="0">
                <a:latin typeface="Times New Roman" panose="02020603050405020304" pitchFamily="18" charset="0"/>
                <a:cs typeface="Times New Roman" panose="02020603050405020304" pitchFamily="18" charset="0"/>
              </a:rPr>
              <a:t>E.g. What if you </a:t>
            </a:r>
            <a:r>
              <a:rPr lang="en-US" sz="2400" dirty="0">
                <a:solidFill>
                  <a:srgbClr val="FF0000"/>
                </a:solidFill>
                <a:latin typeface="Times New Roman" panose="02020603050405020304" pitchFamily="18" charset="0"/>
                <a:cs typeface="Times New Roman" panose="02020603050405020304" pitchFamily="18" charset="0"/>
              </a:rPr>
              <a:t>witnessed a fellow employee misusing company funds by faking her signature on a check</a:t>
            </a:r>
            <a:r>
              <a:rPr lang="en-US" sz="2400" dirty="0">
                <a:latin typeface="Times New Roman" panose="02020603050405020304" pitchFamily="18" charset="0"/>
                <a:cs typeface="Times New Roman" panose="02020603050405020304" pitchFamily="18" charset="0"/>
              </a:rPr>
              <a:t> that was to be cancelled? Would you report that violation?.</a:t>
            </a: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1034718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lnSpcReduction="10000"/>
          </a:bodyPr>
          <a:lstStyle/>
          <a:p>
            <a:pPr algn="just">
              <a:lnSpc>
                <a:spcPct val="150000"/>
              </a:lnSpc>
            </a:pPr>
            <a:r>
              <a:rPr lang="en-US" b="1" i="1" dirty="0">
                <a:latin typeface="Times New Roman" panose="02020603050405020304" pitchFamily="18" charset="0"/>
                <a:cs typeface="Times New Roman" panose="02020603050405020304" pitchFamily="18" charset="0"/>
              </a:rPr>
              <a:t>Balancing Ethical Dilemmas </a:t>
            </a:r>
          </a:p>
          <a:p>
            <a:pPr algn="just">
              <a:lnSpc>
                <a:spcPct val="150000"/>
              </a:lnSpc>
            </a:pPr>
            <a:r>
              <a:rPr lang="en-US" sz="2400" dirty="0">
                <a:latin typeface="Times New Roman" panose="02020603050405020304" pitchFamily="18" charset="0"/>
                <a:cs typeface="Times New Roman" panose="02020603050405020304" pitchFamily="18" charset="0"/>
              </a:rPr>
              <a:t>In these types of situations, there are no right or wrong answers; rather, there are dilemmas to be resolved.</a:t>
            </a:r>
          </a:p>
          <a:p>
            <a:pPr algn="just">
              <a:lnSpc>
                <a:spcPct val="150000"/>
              </a:lnSpc>
            </a:pPr>
            <a:r>
              <a:rPr lang="en-US" sz="2400" dirty="0">
                <a:latin typeface="Times New Roman" panose="02020603050405020304" pitchFamily="18" charset="0"/>
                <a:cs typeface="Times New Roman" panose="02020603050405020304" pitchFamily="18" charset="0"/>
              </a:rPr>
              <a:t>E.g. </a:t>
            </a:r>
            <a:r>
              <a:rPr lang="en-US" sz="2400" dirty="0">
                <a:solidFill>
                  <a:srgbClr val="FF0000"/>
                </a:solidFill>
                <a:latin typeface="Times New Roman" panose="02020603050405020304" pitchFamily="18" charset="0"/>
                <a:cs typeface="Times New Roman" panose="02020603050405020304" pitchFamily="18" charset="0"/>
              </a:rPr>
              <a:t>Levi Strauss and Google </a:t>
            </a:r>
            <a:r>
              <a:rPr lang="en-US" sz="2400" dirty="0">
                <a:latin typeface="Times New Roman" panose="02020603050405020304" pitchFamily="18" charset="0"/>
                <a:cs typeface="Times New Roman" panose="02020603050405020304" pitchFamily="18" charset="0"/>
              </a:rPr>
              <a:t>both struggled with their decisions on whether to do business in the China because of government’s censorship on information distribution. Google reasoned that some information available through the Internet was better than the Chinese people having no access at all. </a:t>
            </a: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1842074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a:bodyPr>
          <a:lstStyle/>
          <a:p>
            <a:pPr algn="just">
              <a:lnSpc>
                <a:spcPct val="150000"/>
              </a:lnSpc>
            </a:pPr>
            <a:r>
              <a:rPr lang="en-US" sz="2400" dirty="0">
                <a:latin typeface="Times New Roman" panose="02020603050405020304" pitchFamily="18" charset="0"/>
                <a:cs typeface="Times New Roman" panose="02020603050405020304" pitchFamily="18" charset="0"/>
              </a:rPr>
              <a:t>These twelve categories are resources for you to use as you analyze the case studies. </a:t>
            </a:r>
          </a:p>
          <a:p>
            <a:pPr algn="just">
              <a:lnSpc>
                <a:spcPct val="150000"/>
              </a:lnSpc>
            </a:pPr>
            <a:r>
              <a:rPr lang="en-US" sz="2400" dirty="0">
                <a:latin typeface="Times New Roman" panose="02020603050405020304" pitchFamily="18" charset="0"/>
                <a:cs typeface="Times New Roman" panose="02020603050405020304" pitchFamily="18" charset="0"/>
              </a:rPr>
              <a:t>As you read, think through the twelve categories and determine what ethical breaches have occurred. </a:t>
            </a:r>
          </a:p>
          <a:p>
            <a:pPr algn="just">
              <a:lnSpc>
                <a:spcPct val="150000"/>
              </a:lnSpc>
            </a:pPr>
            <a:r>
              <a:rPr lang="en-US" sz="2400" dirty="0">
                <a:latin typeface="Times New Roman" panose="02020603050405020304" pitchFamily="18" charset="0"/>
                <a:cs typeface="Times New Roman" panose="02020603050405020304" pitchFamily="18" charset="0"/>
              </a:rPr>
              <a:t>These categories help you in spotting the ethical issues in each of the cases.</a:t>
            </a:r>
          </a:p>
          <a:p>
            <a:pPr marL="0" indent="0" algn="just">
              <a:lnSpc>
                <a:spcPct val="150000"/>
              </a:lnSpc>
              <a:buNone/>
            </a:pP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Why study types of Ethical Dilemmas</a:t>
            </a:r>
          </a:p>
        </p:txBody>
      </p:sp>
    </p:spTree>
    <p:extLst>
      <p:ext uri="{BB962C8B-B14F-4D97-AF65-F5344CB8AC3E}">
        <p14:creationId xmlns:p14="http://schemas.microsoft.com/office/powerpoint/2010/main" val="2234476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85000" lnSpcReduction="20000"/>
          </a:bodyPr>
          <a:lstStyle/>
          <a:p>
            <a:pPr algn="just">
              <a:lnSpc>
                <a:spcPct val="150000"/>
              </a:lnSpc>
            </a:pPr>
            <a:r>
              <a:rPr lang="en-US" sz="2400" dirty="0">
                <a:latin typeface="Times New Roman" panose="02020603050405020304" pitchFamily="18" charset="0"/>
                <a:cs typeface="Times New Roman" panose="02020603050405020304" pitchFamily="18" charset="0"/>
              </a:rPr>
              <a:t>We often are able to see ethical issues, in many cases, we use certain strategies to avoid facing ethical issues. </a:t>
            </a:r>
          </a:p>
          <a:p>
            <a:pPr algn="just">
              <a:lnSpc>
                <a:spcPct val="150000"/>
              </a:lnSpc>
            </a:pPr>
            <a:r>
              <a:rPr lang="en-US" sz="2400" b="1" i="1" dirty="0">
                <a:latin typeface="Times New Roman" panose="02020603050405020304" pitchFamily="18" charset="0"/>
                <a:cs typeface="Times New Roman" panose="02020603050405020304" pitchFamily="18" charset="0"/>
              </a:rPr>
              <a:t>Call It by a Different Name </a:t>
            </a:r>
          </a:p>
          <a:p>
            <a:pPr algn="just">
              <a:lnSpc>
                <a:spcPct val="150000"/>
              </a:lnSpc>
            </a:pPr>
            <a:r>
              <a:rPr lang="en-US" sz="2400" dirty="0">
                <a:latin typeface="Times New Roman" panose="02020603050405020304" pitchFamily="18" charset="0"/>
                <a:cs typeface="Times New Roman" panose="02020603050405020304" pitchFamily="18" charset="0"/>
              </a:rPr>
              <a:t>If we can attach a lovely label to what we are doing, we won’t have to face the ethical issue. </a:t>
            </a:r>
          </a:p>
          <a:p>
            <a:pPr algn="just">
              <a:lnSpc>
                <a:spcPct val="150000"/>
              </a:lnSpc>
            </a:pPr>
            <a:r>
              <a:rPr lang="en-US" sz="2400" b="1" i="1" dirty="0">
                <a:latin typeface="Times New Roman" panose="02020603050405020304" pitchFamily="18" charset="0"/>
                <a:cs typeface="Times New Roman" panose="02020603050405020304" pitchFamily="18" charset="0"/>
              </a:rPr>
              <a:t>For example, </a:t>
            </a:r>
            <a:r>
              <a:rPr lang="en-US" sz="2400" dirty="0">
                <a:latin typeface="Times New Roman" panose="02020603050405020304" pitchFamily="18" charset="0"/>
                <a:cs typeface="Times New Roman" panose="02020603050405020304" pitchFamily="18" charset="0"/>
              </a:rPr>
              <a:t>some people, including U.S. Justice Department lawyers, refer to the </a:t>
            </a:r>
            <a:r>
              <a:rPr lang="en-US" sz="2400" dirty="0">
                <a:solidFill>
                  <a:srgbClr val="FF0000"/>
                </a:solidFill>
                <a:latin typeface="Times New Roman" panose="02020603050405020304" pitchFamily="18" charset="0"/>
                <a:cs typeface="Times New Roman" panose="02020603050405020304" pitchFamily="18" charset="0"/>
              </a:rPr>
              <a:t>downloading of music from the Internet as copyright infringement</a:t>
            </a:r>
            <a:r>
              <a:rPr lang="en-US" sz="2400" dirty="0">
                <a:latin typeface="Times New Roman" panose="02020603050405020304" pitchFamily="18" charset="0"/>
                <a:cs typeface="Times New Roman" panose="02020603050405020304" pitchFamily="18" charset="0"/>
              </a:rPr>
              <a:t>. However, many who download music assure us that it is really just the lovely practice of peer-to-peer ﬁle sharing. How can something that sounds so generous be an ethical issue? Yet there is an ethical issue because copying copyrighted music without permission is taking something that does not belong to you or taking unfair advantage. </a:t>
            </a:r>
            <a:endParaRPr lang="en-GB" sz="2400"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How we Avoid Ethical Dilemmas</a:t>
            </a:r>
          </a:p>
        </p:txBody>
      </p:sp>
    </p:spTree>
    <p:extLst>
      <p:ext uri="{BB962C8B-B14F-4D97-AF65-F5344CB8AC3E}">
        <p14:creationId xmlns:p14="http://schemas.microsoft.com/office/powerpoint/2010/main" val="566025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85000" lnSpcReduction="10000"/>
          </a:bodyPr>
          <a:lstStyle/>
          <a:p>
            <a:pPr algn="just">
              <a:lnSpc>
                <a:spcPct val="150000"/>
              </a:lnSpc>
            </a:pPr>
            <a:r>
              <a:rPr lang="en-US" sz="2400" b="1" i="1" dirty="0">
                <a:latin typeface="Times New Roman" panose="02020603050405020304" pitchFamily="18" charset="0"/>
                <a:cs typeface="Times New Roman" panose="02020603050405020304" pitchFamily="18" charset="0"/>
              </a:rPr>
              <a:t>Rationalizing Dilemmas Away: “Everybody Else Does It” </a:t>
            </a:r>
          </a:p>
          <a:p>
            <a:pPr algn="just">
              <a:lnSpc>
                <a:spcPct val="150000"/>
              </a:lnSpc>
            </a:pPr>
            <a:r>
              <a:rPr lang="en-US" sz="2400" dirty="0">
                <a:latin typeface="Times New Roman" panose="02020603050405020304" pitchFamily="18" charset="0"/>
                <a:cs typeface="Times New Roman" panose="02020603050405020304" pitchFamily="18" charset="0"/>
              </a:rPr>
              <a:t>We can feel very comfortable and not have to face an ethical issue if we simply assure ourselves, “Everybody else does it.” We use faulty ethical reasoning to conclude that it must be right because so many people are doing it. </a:t>
            </a:r>
          </a:p>
          <a:p>
            <a:pPr algn="just">
              <a:lnSpc>
                <a:spcPct val="150000"/>
              </a:lnSpc>
            </a:pPr>
            <a:r>
              <a:rPr lang="en-US" sz="2400" dirty="0">
                <a:latin typeface="Times New Roman" panose="02020603050405020304" pitchFamily="18" charset="0"/>
                <a:cs typeface="Times New Roman" panose="02020603050405020304" pitchFamily="18" charset="0"/>
              </a:rPr>
              <a:t>E.g. “</a:t>
            </a:r>
            <a:r>
              <a:rPr lang="en-US" sz="2400" dirty="0">
                <a:solidFill>
                  <a:srgbClr val="FF0000"/>
                </a:solidFill>
                <a:latin typeface="Times New Roman" panose="02020603050405020304" pitchFamily="18" charset="0"/>
                <a:cs typeface="Times New Roman" panose="02020603050405020304" pitchFamily="18" charset="0"/>
              </a:rPr>
              <a:t>Everybody speeds, and so I speed</a:t>
            </a:r>
            <a:r>
              <a:rPr lang="en-US" sz="2400" dirty="0">
                <a:latin typeface="Times New Roman" panose="02020603050405020304" pitchFamily="18" charset="0"/>
                <a:cs typeface="Times New Roman" panose="02020603050405020304" pitchFamily="18" charset="0"/>
              </a:rPr>
              <a:t>.” There remains the problem that speeding is still a breach of one of the ethical categories: following the rules. Although you may feel the speed limit is too low or unnecessary, your ethical obligation is to follow those speed limits unless and until you successfully persuade others to change the laws because of your valid points about speed limits. </a:t>
            </a:r>
            <a:endParaRPr lang="en-GB" sz="2400"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How we Avoid Ethical Dilemmas</a:t>
            </a:r>
          </a:p>
        </p:txBody>
      </p:sp>
    </p:spTree>
    <p:extLst>
      <p:ext uri="{BB962C8B-B14F-4D97-AF65-F5344CB8AC3E}">
        <p14:creationId xmlns:p14="http://schemas.microsoft.com/office/powerpoint/2010/main" val="3002614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85000" lnSpcReduction="10000"/>
          </a:bodyPr>
          <a:lstStyle/>
          <a:p>
            <a:pPr algn="just">
              <a:lnSpc>
                <a:spcPct val="150000"/>
              </a:lnSpc>
            </a:pPr>
            <a:r>
              <a:rPr lang="en-US" sz="2400" b="1" i="1" dirty="0">
                <a:latin typeface="Times New Roman" panose="02020603050405020304" pitchFamily="18" charset="0"/>
                <a:cs typeface="Times New Roman" panose="02020603050405020304" pitchFamily="18" charset="0"/>
              </a:rPr>
              <a:t>Rationalizing Dilemmas Away: “If We Don’t Do It, Someone Else Will” </a:t>
            </a:r>
          </a:p>
          <a:p>
            <a:pPr algn="just">
              <a:lnSpc>
                <a:spcPct val="150000"/>
              </a:lnSpc>
            </a:pPr>
            <a:r>
              <a:rPr lang="en-US" sz="2400" dirty="0">
                <a:latin typeface="Times New Roman" panose="02020603050405020304" pitchFamily="18" charset="0"/>
                <a:cs typeface="Times New Roman" panose="02020603050405020304" pitchFamily="18" charset="0"/>
              </a:rPr>
              <a:t>This rationalization is one used frequently by businesspeople as they face tough competition. They grasp this rationalization because they can ignore the ethical issue in the name of business survival. They are saying, “Someone will do it anyway and make money, so why shouldn’t it be us?” </a:t>
            </a:r>
          </a:p>
          <a:p>
            <a:pPr algn="just">
              <a:lnSpc>
                <a:spcPct val="150000"/>
              </a:lnSpc>
            </a:pPr>
            <a:r>
              <a:rPr lang="en-US" sz="2400" dirty="0">
                <a:latin typeface="Times New Roman" panose="02020603050405020304" pitchFamily="18" charset="0"/>
                <a:cs typeface="Times New Roman" panose="02020603050405020304" pitchFamily="18" charset="0"/>
              </a:rPr>
              <a:t>E.g. Halloween 1994, there were </a:t>
            </a:r>
            <a:r>
              <a:rPr lang="en-US" sz="2400" dirty="0">
                <a:solidFill>
                  <a:srgbClr val="FF0000"/>
                </a:solidFill>
                <a:latin typeface="Times New Roman" panose="02020603050405020304" pitchFamily="18" charset="0"/>
                <a:cs typeface="Times New Roman" panose="02020603050405020304" pitchFamily="18" charset="0"/>
              </a:rPr>
              <a:t>O. J. Simpson masks and plastic knives and Nicole Brown Simpson masks and costumes complete</a:t>
            </a:r>
            <a:r>
              <a:rPr lang="en-US" sz="2400" dirty="0">
                <a:latin typeface="Times New Roman" panose="02020603050405020304" pitchFamily="18" charset="0"/>
                <a:cs typeface="Times New Roman" panose="02020603050405020304" pitchFamily="18" charset="0"/>
              </a:rPr>
              <a:t> with slashes and blood stains. When Nicole Simpson’s family objected to this violation of the basic standard of decency, a costume shop owner commented that if he didn’t sell the items, someone down the street would. </a:t>
            </a:r>
            <a:endParaRPr lang="en-GB" sz="2400"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How we Avoid Ethical Dilemmas</a:t>
            </a:r>
          </a:p>
        </p:txBody>
      </p:sp>
    </p:spTree>
    <p:extLst>
      <p:ext uri="{BB962C8B-B14F-4D97-AF65-F5344CB8AC3E}">
        <p14:creationId xmlns:p14="http://schemas.microsoft.com/office/powerpoint/2010/main" val="568311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Ethical Dilemmas</a:t>
            </a:r>
          </a:p>
        </p:txBody>
      </p:sp>
      <p:sp>
        <p:nvSpPr>
          <p:cNvPr id="31747" name="Rectangle 3"/>
          <p:cNvSpPr>
            <a:spLocks noGrp="1" noChangeArrowheads="1"/>
          </p:cNvSpPr>
          <p:nvPr>
            <p:ph idx="1"/>
          </p:nvPr>
        </p:nvSpPr>
        <p:spPr>
          <a:xfrm>
            <a:off x="1149625" y="2054088"/>
            <a:ext cx="6059557" cy="4341813"/>
          </a:xfrm>
        </p:spPr>
        <p:txBody>
          <a:bodyPr>
            <a:normAutofit lnSpcReduction="10000"/>
          </a:bodyPr>
          <a:lstStyle/>
          <a:p>
            <a:pPr algn="just">
              <a:lnSpc>
                <a:spcPct val="150000"/>
              </a:lnSpc>
            </a:pPr>
            <a:r>
              <a:rPr lang="en-US" dirty="0">
                <a:latin typeface="Times New Roman" panose="02020603050405020304" pitchFamily="18" charset="0"/>
                <a:cs typeface="Times New Roman" panose="02020603050405020304" pitchFamily="18" charset="0"/>
              </a:rPr>
              <a:t>An ethical dilemma is a problem in the decision-making process between two possible options, neither of which is absolutely acceptable from an ethical perspective. </a:t>
            </a:r>
          </a:p>
          <a:p>
            <a:pPr algn="just">
              <a:lnSpc>
                <a:spcPct val="150000"/>
              </a:lnSpc>
            </a:pPr>
            <a:r>
              <a:rPr lang="en-US" dirty="0">
                <a:latin typeface="Times New Roman" panose="02020603050405020304" pitchFamily="18" charset="0"/>
                <a:cs typeface="Times New Roman" panose="02020603050405020304" pitchFamily="18" charset="0"/>
              </a:rPr>
              <a:t>Sometimes called </a:t>
            </a:r>
            <a:r>
              <a:rPr lang="en-US" u="sng" dirty="0">
                <a:solidFill>
                  <a:srgbClr val="FF0000"/>
                </a:solidFill>
                <a:latin typeface="Times New Roman" panose="02020603050405020304" pitchFamily="18" charset="0"/>
                <a:cs typeface="Times New Roman" panose="02020603050405020304" pitchFamily="18" charset="0"/>
              </a:rPr>
              <a:t>ethical paradoxes </a:t>
            </a:r>
            <a:r>
              <a:rPr lang="en-US" dirty="0">
                <a:latin typeface="Times New Roman" panose="02020603050405020304" pitchFamily="18" charset="0"/>
                <a:cs typeface="Times New Roman" panose="02020603050405020304" pitchFamily="18" charset="0"/>
              </a:rPr>
              <a:t>in </a:t>
            </a:r>
            <a:r>
              <a:rPr lang="en-US" u="sng" dirty="0">
                <a:latin typeface="Times New Roman" panose="02020603050405020304" pitchFamily="18" charset="0"/>
                <a:cs typeface="Times New Roman" panose="02020603050405020304" pitchFamily="18" charset="0"/>
              </a:rPr>
              <a:t>moral philosophy</a:t>
            </a:r>
            <a:r>
              <a:rPr lang="en-US" dirty="0">
                <a:latin typeface="Times New Roman" panose="02020603050405020304" pitchFamily="18" charset="0"/>
                <a:cs typeface="Times New Roman" panose="02020603050405020304" pitchFamily="18" charset="0"/>
              </a:rPr>
              <a:t>.</a:t>
            </a:r>
          </a:p>
        </p:txBody>
      </p:sp>
      <p:pic>
        <p:nvPicPr>
          <p:cNvPr id="5122" name="Picture 2" descr="C:\Documents and Settings\maggiep.AD\Local Settings\Temporary Internet Files\Content.IE5\WP87WFAV\MC900441930[1].wmf"/>
          <p:cNvPicPr>
            <a:picLocks noChangeAspect="1" noChangeArrowheads="1"/>
          </p:cNvPicPr>
          <p:nvPr/>
        </p:nvPicPr>
        <p:blipFill>
          <a:blip r:embed="rId2" cstate="print"/>
          <a:srcRect/>
          <a:stretch>
            <a:fillRect/>
          </a:stretch>
        </p:blipFill>
        <p:spPr bwMode="auto">
          <a:xfrm>
            <a:off x="7848601" y="3581401"/>
            <a:ext cx="1978025" cy="1908175"/>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70000" lnSpcReduction="20000"/>
          </a:bodyPr>
          <a:lstStyle/>
          <a:p>
            <a:pPr algn="just">
              <a:lnSpc>
                <a:spcPct val="150000"/>
              </a:lnSpc>
            </a:pPr>
            <a:r>
              <a:rPr lang="en-US" sz="2400" b="1" i="1" dirty="0">
                <a:latin typeface="Times New Roman" panose="02020603050405020304" pitchFamily="18" charset="0"/>
                <a:cs typeface="Times New Roman" panose="02020603050405020304" pitchFamily="18" charset="0"/>
              </a:rPr>
              <a:t>Rationalizing Dilemmas Away: “That’s the Way It Has Always Been Done” </a:t>
            </a:r>
          </a:p>
          <a:p>
            <a:pPr algn="just">
              <a:lnSpc>
                <a:spcPct val="150000"/>
              </a:lnSpc>
            </a:pPr>
            <a:r>
              <a:rPr lang="en-US" sz="2400" dirty="0">
                <a:latin typeface="Times New Roman" panose="02020603050405020304" pitchFamily="18" charset="0"/>
                <a:cs typeface="Times New Roman" panose="02020603050405020304" pitchFamily="18" charset="0"/>
              </a:rPr>
              <a:t>When we hear, “That’s the way it’s always been done,” our innovation feelers as well as our ethical radar should be up. We should be asking, “Is there a better way to do this?” Just as “Everybody does it” is not ethical analysis, neither is relying on the past and its standards a process of ethical reasoning. Business practices are not always sound. </a:t>
            </a:r>
          </a:p>
          <a:p>
            <a:pPr algn="just">
              <a:lnSpc>
                <a:spcPct val="150000"/>
              </a:lnSpc>
            </a:pPr>
            <a:r>
              <a:rPr lang="en-US" sz="2400" dirty="0">
                <a:latin typeface="Times New Roman" panose="02020603050405020304" pitchFamily="18" charset="0"/>
                <a:cs typeface="Times New Roman" panose="02020603050405020304" pitchFamily="18" charset="0"/>
              </a:rPr>
              <a:t>E.g.  the ﬁeld of </a:t>
            </a:r>
            <a:r>
              <a:rPr lang="en-US" sz="2400" dirty="0">
                <a:solidFill>
                  <a:srgbClr val="FF0000"/>
                </a:solidFill>
                <a:latin typeface="Times New Roman" panose="02020603050405020304" pitchFamily="18" charset="0"/>
                <a:cs typeface="Times New Roman" panose="02020603050405020304" pitchFamily="18" charset="0"/>
              </a:rPr>
              <a:t>corporate governance </a:t>
            </a:r>
            <a:r>
              <a:rPr lang="en-US" sz="2400" dirty="0">
                <a:latin typeface="Times New Roman" panose="02020603050405020304" pitchFamily="18" charset="0"/>
                <a:cs typeface="Times New Roman" panose="02020603050405020304" pitchFamily="18" charset="0"/>
              </a:rPr>
              <a:t>within business ethics has taught for years that a good board for a company has </a:t>
            </a:r>
            <a:r>
              <a:rPr lang="en-US" sz="2400" dirty="0">
                <a:solidFill>
                  <a:srgbClr val="FF0000"/>
                </a:solidFill>
                <a:latin typeface="Times New Roman" panose="02020603050405020304" pitchFamily="18" charset="0"/>
                <a:cs typeface="Times New Roman" panose="02020603050405020304" pitchFamily="18" charset="0"/>
              </a:rPr>
              <a:t>independent directors</a:t>
            </a:r>
            <a:r>
              <a:rPr lang="en-US" sz="2400" dirty="0">
                <a:latin typeface="Times New Roman" panose="02020603050405020304" pitchFamily="18" charset="0"/>
                <a:cs typeface="Times New Roman" panose="02020603050405020304" pitchFamily="18" charset="0"/>
              </a:rPr>
              <a:t>, that is, directors who are not employed by the company, under consulting contracts with the company, or related to oﬃcers of the company. Independent boards were good ethical practice, but many companies resisted because their boards had always been structured a certain way and they would stick to that, saying, “This is the way our board has always looked.”</a:t>
            </a:r>
            <a:endParaRPr lang="en-GB" sz="2400"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How we Avoid Ethical Dilemmas</a:t>
            </a:r>
          </a:p>
        </p:txBody>
      </p:sp>
    </p:spTree>
    <p:extLst>
      <p:ext uri="{BB962C8B-B14F-4D97-AF65-F5344CB8AC3E}">
        <p14:creationId xmlns:p14="http://schemas.microsoft.com/office/powerpoint/2010/main" val="16375365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92500"/>
          </a:bodyPr>
          <a:lstStyle/>
          <a:p>
            <a:pPr algn="just">
              <a:lnSpc>
                <a:spcPct val="150000"/>
              </a:lnSpc>
            </a:pPr>
            <a:r>
              <a:rPr lang="en-US" sz="2400" b="1" i="1" dirty="0">
                <a:latin typeface="Times New Roman" panose="02020603050405020304" pitchFamily="18" charset="0"/>
                <a:cs typeface="Times New Roman" panose="02020603050405020304" pitchFamily="18" charset="0"/>
              </a:rPr>
              <a:t>Rationalizing Dilemmas Away: “We’ll Wait until the Lawyers Tell Us It’s Wrong” </a:t>
            </a:r>
          </a:p>
          <a:p>
            <a:pPr algn="just">
              <a:lnSpc>
                <a:spcPct val="150000"/>
              </a:lnSpc>
            </a:pPr>
            <a:r>
              <a:rPr lang="en-US" sz="2400" dirty="0">
                <a:latin typeface="Times New Roman" panose="02020603050405020304" pitchFamily="18" charset="0"/>
                <a:cs typeface="Times New Roman" panose="02020603050405020304" pitchFamily="18" charset="0"/>
              </a:rPr>
              <a:t>Many people rely only on the law as their ethical standard, but that reliance means that they have resolved only the legal issue, not the ethical one. </a:t>
            </a:r>
          </a:p>
          <a:p>
            <a:pPr algn="just">
              <a:lnSpc>
                <a:spcPct val="150000"/>
              </a:lnSpc>
            </a:pPr>
            <a:r>
              <a:rPr lang="en-US" sz="2400" dirty="0">
                <a:latin typeface="Times New Roman" panose="02020603050405020304" pitchFamily="18" charset="0"/>
                <a:cs typeface="Times New Roman" panose="02020603050405020304" pitchFamily="18" charset="0"/>
              </a:rPr>
              <a:t>For example, a team of </a:t>
            </a:r>
            <a:r>
              <a:rPr lang="en-US" sz="2400" dirty="0">
                <a:solidFill>
                  <a:srgbClr val="FF0000"/>
                </a:solidFill>
                <a:latin typeface="Times New Roman" panose="02020603050405020304" pitchFamily="18" charset="0"/>
                <a:cs typeface="Times New Roman" panose="02020603050405020304" pitchFamily="18" charset="0"/>
              </a:rPr>
              <a:t>White House lawyers </a:t>
            </a:r>
            <a:r>
              <a:rPr lang="en-US" sz="2400" dirty="0">
                <a:latin typeface="Times New Roman" panose="02020603050405020304" pitchFamily="18" charset="0"/>
                <a:cs typeface="Times New Roman" panose="02020603050405020304" pitchFamily="18" charset="0"/>
              </a:rPr>
              <a:t>concluded in a memo in March 2003 that international law did not ban </a:t>
            </a:r>
            <a:r>
              <a:rPr lang="en-US" sz="2400" dirty="0">
                <a:solidFill>
                  <a:srgbClr val="FF0000"/>
                </a:solidFill>
                <a:latin typeface="Times New Roman" panose="02020603050405020304" pitchFamily="18" charset="0"/>
                <a:cs typeface="Times New Roman" panose="02020603050405020304" pitchFamily="18" charset="0"/>
              </a:rPr>
              <a:t>torture of prisoners in Iraq </a:t>
            </a:r>
            <a:r>
              <a:rPr lang="en-US" sz="2400" dirty="0">
                <a:latin typeface="Times New Roman" panose="02020603050405020304" pitchFamily="18" charset="0"/>
                <a:cs typeface="Times New Roman" panose="02020603050405020304" pitchFamily="18" charset="0"/>
              </a:rPr>
              <a:t>because they were technically not prisoners of war. However, when pictures of prisoner abuse at the Abu Ghraib prison in Iraq emerged, the reaction of the public and the world was very diﬀerent..</a:t>
            </a:r>
          </a:p>
          <a:p>
            <a:pPr algn="just">
              <a:lnSpc>
                <a:spcPct val="150000"/>
              </a:lnSpc>
            </a:pPr>
            <a:endParaRPr lang="en-GB" sz="2400"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How we Avoid Ethical Dilemmas</a:t>
            </a:r>
          </a:p>
        </p:txBody>
      </p:sp>
    </p:spTree>
    <p:extLst>
      <p:ext uri="{BB962C8B-B14F-4D97-AF65-F5344CB8AC3E}">
        <p14:creationId xmlns:p14="http://schemas.microsoft.com/office/powerpoint/2010/main" val="4221320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92500" lnSpcReduction="10000"/>
          </a:bodyPr>
          <a:lstStyle/>
          <a:p>
            <a:pPr algn="just">
              <a:lnSpc>
                <a:spcPct val="150000"/>
              </a:lnSpc>
            </a:pPr>
            <a:r>
              <a:rPr lang="en-US" sz="2400" b="1" i="1" dirty="0">
                <a:latin typeface="Times New Roman" panose="02020603050405020304" pitchFamily="18" charset="0"/>
                <a:cs typeface="Times New Roman" panose="02020603050405020304" pitchFamily="18" charset="0"/>
              </a:rPr>
              <a:t>Rationalizing Dilemmas Away: “It Doesn’t Really Hurt Anyone” </a:t>
            </a:r>
          </a:p>
          <a:p>
            <a:pPr algn="just">
              <a:lnSpc>
                <a:spcPct val="150000"/>
              </a:lnSpc>
            </a:pPr>
            <a:r>
              <a:rPr lang="en-US" sz="2400" dirty="0">
                <a:latin typeface="Times New Roman" panose="02020603050405020304" pitchFamily="18" charset="0"/>
                <a:cs typeface="Times New Roman" panose="02020603050405020304" pitchFamily="18" charset="0"/>
              </a:rPr>
              <a:t>We often think that our ethical missteps are just small ones that don’t really aﬀect anyone else. We are not thinking through the consequences of our actions when we rationalize rather than analyze ethical issues in this manner. </a:t>
            </a:r>
          </a:p>
          <a:p>
            <a:pPr algn="just">
              <a:lnSpc>
                <a:spcPct val="150000"/>
              </a:lnSpc>
            </a:pPr>
            <a:r>
              <a:rPr lang="en-US" sz="2400" dirty="0">
                <a:latin typeface="Times New Roman" panose="02020603050405020304" pitchFamily="18" charset="0"/>
                <a:cs typeface="Times New Roman" panose="02020603050405020304" pitchFamily="18" charset="0"/>
              </a:rPr>
              <a:t>For example, it is probably true that one </a:t>
            </a:r>
            <a:r>
              <a:rPr lang="en-US" sz="2400" dirty="0">
                <a:solidFill>
                  <a:srgbClr val="FF0000"/>
                </a:solidFill>
                <a:latin typeface="Times New Roman" panose="02020603050405020304" pitchFamily="18" charset="0"/>
                <a:cs typeface="Times New Roman" panose="02020603050405020304" pitchFamily="18" charset="0"/>
              </a:rPr>
              <a:t>fraudulent insurance claim </a:t>
            </a:r>
            <a:r>
              <a:rPr lang="en-US" sz="2400" dirty="0">
                <a:latin typeface="Times New Roman" panose="02020603050405020304" pitchFamily="18" charset="0"/>
                <a:cs typeface="Times New Roman" panose="02020603050405020304" pitchFamily="18" charset="0"/>
              </a:rPr>
              <a:t>is not going to bankrupt an insurance company. However, if everyone who believes his or her fraud is singular and isolated submitted a false insurance claim, we could create what happened in California when fraud overtook its workers’ compensation system. </a:t>
            </a:r>
            <a:endParaRPr lang="en-GB" sz="2400"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How we Avoid Ethical Dilemmas</a:t>
            </a:r>
          </a:p>
        </p:txBody>
      </p:sp>
    </p:spTree>
    <p:extLst>
      <p:ext uri="{BB962C8B-B14F-4D97-AF65-F5344CB8AC3E}">
        <p14:creationId xmlns:p14="http://schemas.microsoft.com/office/powerpoint/2010/main" val="2056387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92500"/>
          </a:bodyPr>
          <a:lstStyle/>
          <a:p>
            <a:pPr algn="just">
              <a:lnSpc>
                <a:spcPct val="150000"/>
              </a:lnSpc>
            </a:pPr>
            <a:r>
              <a:rPr lang="en-US" sz="2400" b="1" i="1" dirty="0">
                <a:latin typeface="Times New Roman" panose="02020603050405020304" pitchFamily="18" charset="0"/>
                <a:cs typeface="Times New Roman" panose="02020603050405020304" pitchFamily="18" charset="0"/>
              </a:rPr>
              <a:t>Rationalizing Dilemmas Away: “The System Is Unfair” </a:t>
            </a:r>
          </a:p>
          <a:p>
            <a:pPr algn="just">
              <a:lnSpc>
                <a:spcPct val="150000"/>
              </a:lnSpc>
            </a:pPr>
            <a:r>
              <a:rPr lang="en-US" sz="2400" dirty="0">
                <a:latin typeface="Times New Roman" panose="02020603050405020304" pitchFamily="18" charset="0"/>
                <a:cs typeface="Times New Roman" panose="02020603050405020304" pitchFamily="18" charset="0"/>
              </a:rPr>
              <a:t>Somehow an ethical breach doesn’t seem as bad if we feel we are doing it because we have been given an unfair hand. </a:t>
            </a:r>
          </a:p>
          <a:p>
            <a:pPr algn="just">
              <a:lnSpc>
                <a:spcPct val="150000"/>
              </a:lnSpc>
            </a:pPr>
            <a:r>
              <a:rPr lang="en-US" sz="2400" dirty="0">
                <a:latin typeface="Times New Roman" panose="02020603050405020304" pitchFamily="18" charset="0"/>
                <a:cs typeface="Times New Roman" panose="02020603050405020304" pitchFamily="18" charset="0"/>
              </a:rPr>
              <a:t>E.g. As we see events unfold in </a:t>
            </a:r>
            <a:r>
              <a:rPr lang="en-US" sz="2400" dirty="0">
                <a:solidFill>
                  <a:srgbClr val="FF0000"/>
                </a:solidFill>
                <a:latin typeface="Times New Roman" panose="02020603050405020304" pitchFamily="18" charset="0"/>
                <a:cs typeface="Times New Roman" panose="02020603050405020304" pitchFamily="18" charset="0"/>
              </a:rPr>
              <a:t>China, Italy, and Brazil, with government employees awarding contracts and rights to do business on the basis of payments </a:t>
            </a:r>
            <a:r>
              <a:rPr lang="en-US" sz="2400" dirty="0">
                <a:latin typeface="Times New Roman" panose="02020603050405020304" pitchFamily="18" charset="0"/>
                <a:cs typeface="Times New Roman" panose="02020603050405020304" pitchFamily="18" charset="0"/>
              </a:rPr>
              <a:t>rather than on the merits of a given company or its proposal, we understand how such bribery only results in greater unfairness within and greater costs to those countries. </a:t>
            </a:r>
            <a:endParaRPr lang="en-GB" sz="2400"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How we Avoid Ethical Dilemmas</a:t>
            </a:r>
          </a:p>
        </p:txBody>
      </p:sp>
    </p:spTree>
    <p:extLst>
      <p:ext uri="{BB962C8B-B14F-4D97-AF65-F5344CB8AC3E}">
        <p14:creationId xmlns:p14="http://schemas.microsoft.com/office/powerpoint/2010/main" val="643588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92500" lnSpcReduction="10000"/>
          </a:bodyPr>
          <a:lstStyle/>
          <a:p>
            <a:pPr algn="just">
              <a:lnSpc>
                <a:spcPct val="150000"/>
              </a:lnSpc>
            </a:pPr>
            <a:r>
              <a:rPr lang="en-US" sz="2400" b="1" i="1" dirty="0">
                <a:latin typeface="Times New Roman" panose="02020603050405020304" pitchFamily="18" charset="0"/>
                <a:cs typeface="Times New Roman" panose="02020603050405020304" pitchFamily="18" charset="0"/>
              </a:rPr>
              <a:t>Rationalizing Dilemmas Away: “It’s a Gray Area” </a:t>
            </a:r>
          </a:p>
          <a:p>
            <a:pPr algn="just">
              <a:lnSpc>
                <a:spcPct val="150000"/>
              </a:lnSpc>
            </a:pPr>
            <a:r>
              <a:rPr lang="en-US" sz="2400" dirty="0">
                <a:latin typeface="Times New Roman" panose="02020603050405020304" pitchFamily="18" charset="0"/>
                <a:cs typeface="Times New Roman" panose="02020603050405020304" pitchFamily="18" charset="0"/>
              </a:rPr>
              <a:t>One of the most popular rationalizations of recent years has been to claim, “Well, business doesn’t have black and white. There’s a great deal of gray.” Sometimes the extent of ethical analysis in a business situation is to merely state, “It’s a gray area,” and the response from the group holding the discussion is “Fine! So long as we’re in the gray area, we’re moving on.” Again, many of the practices with stock options were in a “gray area.” </a:t>
            </a:r>
          </a:p>
          <a:p>
            <a:pPr algn="just">
              <a:lnSpc>
                <a:spcPct val="150000"/>
              </a:lnSpc>
            </a:pPr>
            <a:r>
              <a:rPr lang="en-US" sz="2400" dirty="0">
                <a:latin typeface="Times New Roman" panose="02020603050405020304" pitchFamily="18" charset="0"/>
                <a:cs typeface="Times New Roman" panose="02020603050405020304" pitchFamily="18" charset="0"/>
              </a:rPr>
              <a:t>E.g. at </a:t>
            </a:r>
            <a:r>
              <a:rPr lang="en-US" sz="2400" dirty="0">
                <a:solidFill>
                  <a:srgbClr val="FF0000"/>
                </a:solidFill>
                <a:latin typeface="Times New Roman" panose="02020603050405020304" pitchFamily="18" charset="0"/>
                <a:cs typeface="Times New Roman" panose="02020603050405020304" pitchFamily="18" charset="0"/>
              </a:rPr>
              <a:t>Enron</a:t>
            </a:r>
            <a:r>
              <a:rPr lang="en-US" sz="2400" dirty="0">
                <a:latin typeface="Times New Roman" panose="02020603050405020304" pitchFamily="18" charset="0"/>
                <a:cs typeface="Times New Roman" panose="02020603050405020304" pitchFamily="18" charset="0"/>
              </a:rPr>
              <a:t>, the accounting practice of spinning debt oﬀ the books was a gray area. </a:t>
            </a: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How we Avoid Ethical Dilemmas</a:t>
            </a:r>
          </a:p>
        </p:txBody>
      </p:sp>
    </p:spTree>
    <p:extLst>
      <p:ext uri="{BB962C8B-B14F-4D97-AF65-F5344CB8AC3E}">
        <p14:creationId xmlns:p14="http://schemas.microsoft.com/office/powerpoint/2010/main" val="21430211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lnSpcReduction="10000"/>
          </a:bodyPr>
          <a:lstStyle/>
          <a:p>
            <a:pPr algn="just">
              <a:lnSpc>
                <a:spcPct val="150000"/>
              </a:lnSpc>
            </a:pPr>
            <a:r>
              <a:rPr lang="en-US" sz="2400" b="1" i="1" dirty="0">
                <a:latin typeface="Times New Roman" panose="02020603050405020304" pitchFamily="18" charset="0"/>
                <a:cs typeface="Times New Roman" panose="02020603050405020304" pitchFamily="18" charset="0"/>
              </a:rPr>
              <a:t>Rationalizing Dilemmas Away: “I Was Just Following Orders” </a:t>
            </a:r>
          </a:p>
          <a:p>
            <a:pPr algn="just">
              <a:lnSpc>
                <a:spcPct val="150000"/>
              </a:lnSpc>
            </a:pPr>
            <a:r>
              <a:rPr lang="en-US" sz="2400" dirty="0">
                <a:latin typeface="Times New Roman" panose="02020603050405020304" pitchFamily="18" charset="0"/>
                <a:cs typeface="Times New Roman" panose="02020603050405020304" pitchFamily="18" charset="0"/>
              </a:rPr>
              <a:t>In many criminal trials and disputes over responsibility and liability, many managers will disclaim their responsibility by stating, “I was just following orders.”</a:t>
            </a:r>
          </a:p>
          <a:p>
            <a:pPr algn="just">
              <a:lnSpc>
                <a:spcPct val="150000"/>
              </a:lnSpc>
            </a:pPr>
            <a:r>
              <a:rPr lang="en-US" sz="2400" dirty="0">
                <a:latin typeface="Times New Roman" panose="02020603050405020304" pitchFamily="18" charset="0"/>
                <a:cs typeface="Times New Roman" panose="02020603050405020304" pitchFamily="18" charset="0"/>
              </a:rPr>
              <a:t>E.g. Again, the example of the </a:t>
            </a:r>
            <a:r>
              <a:rPr lang="en-US" sz="2400" dirty="0">
                <a:solidFill>
                  <a:srgbClr val="FF0000"/>
                </a:solidFill>
                <a:latin typeface="Times New Roman" panose="02020603050405020304" pitchFamily="18" charset="0"/>
                <a:cs typeface="Times New Roman" panose="02020603050405020304" pitchFamily="18" charset="0"/>
              </a:rPr>
              <a:t>prisoner abuse scandal in Iraq illustrates that even if the soldiers were following orders</a:t>
            </a:r>
            <a:r>
              <a:rPr lang="en-US" sz="2400" dirty="0">
                <a:latin typeface="Times New Roman" panose="02020603050405020304" pitchFamily="18" charset="0"/>
                <a:cs typeface="Times New Roman" panose="02020603050405020304" pitchFamily="18" charset="0"/>
              </a:rPr>
              <a:t>, they could not call their abusive conduct ethical.</a:t>
            </a:r>
          </a:p>
          <a:p>
            <a:pPr algn="just">
              <a:lnSpc>
                <a:spcPct val="150000"/>
              </a:lnSpc>
            </a:pPr>
            <a:endParaRPr lang="en-GB" sz="2400"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How we Avoid Ethical Dilemmas</a:t>
            </a:r>
          </a:p>
        </p:txBody>
      </p:sp>
    </p:spTree>
    <p:extLst>
      <p:ext uri="{BB962C8B-B14F-4D97-AF65-F5344CB8AC3E}">
        <p14:creationId xmlns:p14="http://schemas.microsoft.com/office/powerpoint/2010/main" val="8389618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92500" lnSpcReduction="20000"/>
          </a:bodyPr>
          <a:lstStyle/>
          <a:p>
            <a:pPr algn="just">
              <a:lnSpc>
                <a:spcPct val="150000"/>
              </a:lnSpc>
            </a:pPr>
            <a:r>
              <a:rPr lang="en-US" sz="2400" b="1" i="1" dirty="0">
                <a:latin typeface="Times New Roman" panose="02020603050405020304" pitchFamily="18" charset="0"/>
                <a:cs typeface="Times New Roman" panose="02020603050405020304" pitchFamily="18" charset="0"/>
              </a:rPr>
              <a:t>Rationalizing Dilemmas Away: “We All Don’t Share the Same Ethics” </a:t>
            </a:r>
          </a:p>
          <a:p>
            <a:pPr algn="just">
              <a:lnSpc>
                <a:spcPct val="150000"/>
              </a:lnSpc>
            </a:pPr>
            <a:r>
              <a:rPr lang="en-US" sz="2400" dirty="0">
                <a:latin typeface="Times New Roman" panose="02020603050405020304" pitchFamily="18" charset="0"/>
                <a:cs typeface="Times New Roman" panose="02020603050405020304" pitchFamily="18" charset="0"/>
              </a:rPr>
              <a:t>This rationalization is used quite frequently in companies with international operations. We often hear, “Well, this is culturally acceptable in other countries.” </a:t>
            </a:r>
          </a:p>
          <a:p>
            <a:pPr algn="just">
              <a:lnSpc>
                <a:spcPct val="150000"/>
              </a:lnSpc>
            </a:pPr>
            <a:r>
              <a:rPr lang="en-US" sz="2400" dirty="0">
                <a:latin typeface="Times New Roman" panose="02020603050405020304" pitchFamily="18" charset="0"/>
                <a:cs typeface="Times New Roman" panose="02020603050405020304" pitchFamily="18" charset="0"/>
              </a:rPr>
              <a:t>Name one culture where individuals are known to claim, “There is nothing I like better than having a good old-fashioned fraud committed against me,”. This rationalization is a failure to acknowledge that there are some common values that demand universal application and consideration as we grapple with our decisions and behaviors around the world.</a:t>
            </a:r>
          </a:p>
          <a:p>
            <a:pPr algn="just">
              <a:lnSpc>
                <a:spcPct val="150000"/>
              </a:lnSpc>
            </a:pPr>
            <a:endParaRPr lang="en-GB" sz="2400"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How we Avoid Ethical Dilemmas</a:t>
            </a:r>
          </a:p>
        </p:txBody>
      </p:sp>
    </p:spTree>
    <p:extLst>
      <p:ext uri="{BB962C8B-B14F-4D97-AF65-F5344CB8AC3E}">
        <p14:creationId xmlns:p14="http://schemas.microsoft.com/office/powerpoint/2010/main" val="20508883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rgbClr r="0" g="0" b="0"/>
          </a:lnRef>
          <a:fillRef idx="1003">
            <a:schemeClr val="lt2"/>
          </a:fillRef>
          <a:effectRef idx="0">
            <a:scrgbClr r="0" g="0" b="0"/>
          </a:effectRef>
          <a:fontRef idx="major"/>
        </p:style>
        <p:txBody>
          <a:bodyPr/>
          <a:lstStyle/>
          <a:p>
            <a:pPr algn="ctr" eaLnBrk="1" hangingPunct="1">
              <a:defRPr/>
            </a:pPr>
            <a:r>
              <a:rPr lang="en-US" b="1" dirty="0">
                <a:latin typeface="Times New Roman" pitchFamily="18" charset="0"/>
                <a:cs typeface="Times New Roman" pitchFamily="18" charset="0"/>
              </a:rPr>
              <a:t>Why call an Ethics Consult?</a:t>
            </a:r>
          </a:p>
        </p:txBody>
      </p:sp>
      <p:sp>
        <p:nvSpPr>
          <p:cNvPr id="38915" name="Content Placeholder 2"/>
          <p:cNvSpPr>
            <a:spLocks noGrp="1"/>
          </p:cNvSpPr>
          <p:nvPr>
            <p:ph idx="1"/>
          </p:nvPr>
        </p:nvSpPr>
        <p:spPr>
          <a:xfrm>
            <a:off x="838199" y="2057400"/>
            <a:ext cx="10515599" cy="4184374"/>
          </a:xfrm>
        </p:spPr>
        <p:txBody>
          <a:bodyPr>
            <a:normAutofit/>
          </a:bodyPr>
          <a:lstStyle/>
          <a:p>
            <a:pPr eaLnBrk="1" hangingPunct="1">
              <a:lnSpc>
                <a:spcPct val="150000"/>
              </a:lnSpc>
            </a:pPr>
            <a:r>
              <a:rPr lang="en-US" dirty="0">
                <a:latin typeface="Times New Roman" pitchFamily="18" charset="0"/>
                <a:cs typeface="Times New Roman" pitchFamily="18" charset="0"/>
              </a:rPr>
              <a:t>Ethics Consult can help:</a:t>
            </a:r>
          </a:p>
          <a:p>
            <a:pPr lvl="1" eaLnBrk="1" hangingPunct="1">
              <a:lnSpc>
                <a:spcPct val="150000"/>
              </a:lnSpc>
            </a:pPr>
            <a:r>
              <a:rPr lang="en-US" dirty="0">
                <a:latin typeface="Times New Roman" pitchFamily="18" charset="0"/>
                <a:cs typeface="Times New Roman" pitchFamily="18" charset="0"/>
              </a:rPr>
              <a:t>Discover and understand the issues</a:t>
            </a:r>
          </a:p>
          <a:p>
            <a:pPr lvl="1" eaLnBrk="1" hangingPunct="1">
              <a:lnSpc>
                <a:spcPct val="150000"/>
              </a:lnSpc>
            </a:pPr>
            <a:r>
              <a:rPr lang="en-US" dirty="0">
                <a:latin typeface="Times New Roman" pitchFamily="18" charset="0"/>
                <a:cs typeface="Times New Roman" pitchFamily="18" charset="0"/>
              </a:rPr>
              <a:t>Serves as a forum for sharing of concerns and questions</a:t>
            </a:r>
          </a:p>
          <a:p>
            <a:pPr lvl="1" eaLnBrk="1" hangingPunct="1">
              <a:lnSpc>
                <a:spcPct val="150000"/>
              </a:lnSpc>
            </a:pPr>
            <a:r>
              <a:rPr lang="en-US" dirty="0">
                <a:latin typeface="Times New Roman" pitchFamily="18" charset="0"/>
                <a:cs typeface="Times New Roman" pitchFamily="18" charset="0"/>
              </a:rPr>
              <a:t>Identifies possible treatment alternatives</a:t>
            </a:r>
          </a:p>
          <a:p>
            <a:pPr lvl="1" eaLnBrk="1" hangingPunct="1">
              <a:lnSpc>
                <a:spcPct val="150000"/>
              </a:lnSpc>
            </a:pPr>
            <a:r>
              <a:rPr lang="en-US" dirty="0">
                <a:latin typeface="Times New Roman" pitchFamily="18" charset="0"/>
                <a:cs typeface="Times New Roman" pitchFamily="18" charset="0"/>
              </a:rPr>
              <a:t>Provides guidance to the staff, patient, and family members</a:t>
            </a:r>
          </a:p>
          <a:p>
            <a:pPr lvl="1" eaLnBrk="1" hangingPunct="1">
              <a:lnSpc>
                <a:spcPct val="150000"/>
              </a:lnSpc>
            </a:pPr>
            <a:r>
              <a:rPr lang="en-US" dirty="0">
                <a:latin typeface="Times New Roman" pitchFamily="18" charset="0"/>
                <a:cs typeface="Times New Roman" pitchFamily="18" charset="0"/>
              </a:rPr>
              <a:t>Resolves conflicts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92500"/>
          </a:bodyPr>
          <a:lstStyle/>
          <a:p>
            <a:pPr algn="just">
              <a:lnSpc>
                <a:spcPct val="150000"/>
              </a:lnSpc>
            </a:pPr>
            <a:r>
              <a:rPr lang="en-US" dirty="0">
                <a:latin typeface="Times New Roman" panose="02020603050405020304" pitchFamily="18" charset="0"/>
                <a:cs typeface="Times New Roman" panose="02020603050405020304" pitchFamily="18" charset="0"/>
              </a:rPr>
              <a:t>Is it ethical for you to inform a subordinate about next year’s business plan? It depends. </a:t>
            </a:r>
          </a:p>
          <a:p>
            <a:pPr algn="just">
              <a:lnSpc>
                <a:spcPct val="150000"/>
              </a:lnSpc>
            </a:pPr>
            <a:r>
              <a:rPr lang="en-US" dirty="0">
                <a:latin typeface="Times New Roman" panose="02020603050405020304" pitchFamily="18" charset="0"/>
                <a:cs typeface="Times New Roman" panose="02020603050405020304" pitchFamily="18" charset="0"/>
              </a:rPr>
              <a:t>If you have permission to share the information and doing so improves the subordinate’s performance, then it is very ethical.</a:t>
            </a:r>
          </a:p>
          <a:p>
            <a:pPr algn="just">
              <a:lnSpc>
                <a:spcPct val="150000"/>
              </a:lnSpc>
            </a:pPr>
            <a:r>
              <a:rPr lang="en-US" dirty="0">
                <a:latin typeface="Times New Roman" panose="02020603050405020304" pitchFamily="18" charset="0"/>
                <a:cs typeface="Times New Roman" panose="02020603050405020304" pitchFamily="18" charset="0"/>
              </a:rPr>
              <a:t>However, if sharing the information violates a conﬁdentiality agreement and the subordinate is likely to misuse the information, then it is very unethical.</a:t>
            </a:r>
            <a:endParaRPr lang="en-GB"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Example</a:t>
            </a:r>
          </a:p>
        </p:txBody>
      </p:sp>
    </p:spTree>
    <p:extLst>
      <p:ext uri="{BB962C8B-B14F-4D97-AF65-F5344CB8AC3E}">
        <p14:creationId xmlns:p14="http://schemas.microsoft.com/office/powerpoint/2010/main" val="2926906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a:bodyPr>
          <a:lstStyle/>
          <a:p>
            <a:pPr algn="just">
              <a:lnSpc>
                <a:spcPct val="150000"/>
              </a:lnSpc>
            </a:pPr>
            <a:r>
              <a:rPr lang="en-US" sz="2400" dirty="0">
                <a:latin typeface="Times New Roman" panose="02020603050405020304" pitchFamily="18" charset="0"/>
                <a:cs typeface="Times New Roman" panose="02020603050405020304" pitchFamily="18" charset="0"/>
              </a:rPr>
              <a:t>The following twelve categories are discussed in book “Business Ethics Case Studies and Selected Readings” by Marianne Moody Jennings</a:t>
            </a:r>
            <a:r>
              <a:rPr lang="en-US" sz="2200" dirty="0">
                <a:latin typeface="Times New Roman" panose="02020603050405020304" pitchFamily="18" charset="0"/>
                <a:cs typeface="Times New Roman" panose="02020603050405020304" pitchFamily="18" charset="0"/>
              </a:rPr>
              <a:t>. </a:t>
            </a:r>
          </a:p>
          <a:p>
            <a:pPr algn="just">
              <a:lnSpc>
                <a:spcPct val="150000"/>
              </a:lnSpc>
            </a:pPr>
            <a:r>
              <a:rPr lang="en-US" b="1" i="1" dirty="0">
                <a:latin typeface="Times New Roman" panose="02020603050405020304" pitchFamily="18" charset="0"/>
                <a:cs typeface="Times New Roman" panose="02020603050405020304" pitchFamily="18" charset="0"/>
              </a:rPr>
              <a:t>Taking Things That Don’t Belong To You</a:t>
            </a:r>
          </a:p>
          <a:p>
            <a:pPr algn="just">
              <a:lnSpc>
                <a:spcPct val="150000"/>
              </a:lnSpc>
            </a:pPr>
            <a:r>
              <a:rPr lang="en-US" sz="2400" dirty="0">
                <a:latin typeface="Times New Roman" panose="02020603050405020304" pitchFamily="18" charset="0"/>
                <a:cs typeface="Times New Roman" panose="02020603050405020304" pitchFamily="18" charset="0"/>
              </a:rPr>
              <a:t>Unauthorized use of someone else’s property or taking property under false pretenses still means taking something that does not belong to you.</a:t>
            </a:r>
          </a:p>
          <a:p>
            <a:pPr algn="just">
              <a:lnSpc>
                <a:spcPct val="150000"/>
              </a:lnSpc>
            </a:pPr>
            <a:r>
              <a:rPr lang="en-US" sz="2400" dirty="0">
                <a:latin typeface="Times New Roman" panose="02020603050405020304" pitchFamily="18" charset="0"/>
                <a:cs typeface="Times New Roman" panose="02020603050405020304" pitchFamily="18" charset="0"/>
              </a:rPr>
              <a:t>E.g. using the </a:t>
            </a:r>
            <a:r>
              <a:rPr lang="en-US" sz="2400" dirty="0">
                <a:solidFill>
                  <a:srgbClr val="FF0000"/>
                </a:solidFill>
                <a:latin typeface="Times New Roman" panose="02020603050405020304" pitchFamily="18" charset="0"/>
                <a:cs typeface="Times New Roman" panose="02020603050405020304" pitchFamily="18" charset="0"/>
              </a:rPr>
              <a:t>copy machine </a:t>
            </a:r>
            <a:r>
              <a:rPr lang="en-US" sz="2400" dirty="0">
                <a:latin typeface="Times New Roman" panose="02020603050405020304" pitchFamily="18" charset="0"/>
                <a:cs typeface="Times New Roman" panose="02020603050405020304" pitchFamily="18" charset="0"/>
              </a:rPr>
              <a:t>at work for personal copies. </a:t>
            </a:r>
          </a:p>
          <a:p>
            <a:pPr marL="0" indent="0" algn="just">
              <a:lnSpc>
                <a:spcPct val="150000"/>
              </a:lnSpc>
              <a:buNone/>
            </a:pP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2201657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4571"/>
            <a:ext cx="10515600" cy="4753429"/>
          </a:xfrm>
        </p:spPr>
        <p:txBody>
          <a:bodyPr>
            <a:normAutofit/>
          </a:bodyPr>
          <a:lstStyle/>
          <a:p>
            <a:pPr algn="just">
              <a:lnSpc>
                <a:spcPct val="150000"/>
              </a:lnSpc>
            </a:pPr>
            <a:r>
              <a:rPr lang="en-US" b="1" i="1" dirty="0">
                <a:latin typeface="Times New Roman" panose="02020603050405020304" pitchFamily="18" charset="0"/>
                <a:cs typeface="Times New Roman" panose="02020603050405020304" pitchFamily="18" charset="0"/>
              </a:rPr>
              <a:t>Saying Things You Know are Not True </a:t>
            </a:r>
          </a:p>
          <a:p>
            <a:pPr algn="just">
              <a:lnSpc>
                <a:spcPct val="150000"/>
              </a:lnSpc>
            </a:pPr>
            <a:r>
              <a:rPr lang="en-US" sz="2400" dirty="0">
                <a:latin typeface="Times New Roman" panose="02020603050405020304" pitchFamily="18" charset="0"/>
                <a:cs typeface="Times New Roman" panose="02020603050405020304" pitchFamily="18" charset="0"/>
              </a:rPr>
              <a:t>This category deals with the virtue of honesty. </a:t>
            </a:r>
          </a:p>
          <a:p>
            <a:pPr algn="just">
              <a:lnSpc>
                <a:spcPct val="150000"/>
              </a:lnSpc>
            </a:pPr>
            <a:r>
              <a:rPr lang="en-US" sz="2400" dirty="0">
                <a:latin typeface="Times New Roman" panose="02020603050405020304" pitchFamily="18" charset="0"/>
                <a:cs typeface="Times New Roman" panose="02020603050405020304" pitchFamily="18" charset="0"/>
              </a:rPr>
              <a:t>E.g. Assume you are </a:t>
            </a:r>
            <a:r>
              <a:rPr lang="en-US" sz="2400" dirty="0">
                <a:solidFill>
                  <a:srgbClr val="FF0000"/>
                </a:solidFill>
                <a:latin typeface="Times New Roman" panose="02020603050405020304" pitchFamily="18" charset="0"/>
                <a:cs typeface="Times New Roman" panose="02020603050405020304" pitchFamily="18" charset="0"/>
              </a:rPr>
              <a:t>trying to sell your car</a:t>
            </a:r>
            <a:r>
              <a:rPr lang="en-US" sz="2400" dirty="0">
                <a:latin typeface="Times New Roman" panose="02020603050405020304" pitchFamily="18" charset="0"/>
                <a:cs typeface="Times New Roman" panose="02020603050405020304" pitchFamily="18" charset="0"/>
              </a:rPr>
              <a:t>, one in which you had an accident, but which you have repaired. If the potential buyer asks if the car has been in an accident and you reply, “No,” then you have given false information. </a:t>
            </a:r>
          </a:p>
          <a:p>
            <a:pPr algn="just">
              <a:lnSpc>
                <a:spcPct val="150000"/>
              </a:lnSpc>
            </a:pPr>
            <a:endParaRPr lang="en-US" sz="2400" dirty="0">
              <a:latin typeface="Times New Roman" panose="02020603050405020304" pitchFamily="18" charset="0"/>
              <a:cs typeface="Times New Roman" panose="02020603050405020304" pitchFamily="18" charset="0"/>
            </a:endParaRPr>
          </a:p>
          <a:p>
            <a:pPr algn="just">
              <a:lnSpc>
                <a:spcPct val="150000"/>
              </a:lnSpc>
            </a:pP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509949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92500" lnSpcReduction="20000"/>
          </a:bodyPr>
          <a:lstStyle/>
          <a:p>
            <a:pPr algn="just">
              <a:lnSpc>
                <a:spcPct val="150000"/>
              </a:lnSpc>
            </a:pPr>
            <a:r>
              <a:rPr lang="en-US" b="1" i="1" dirty="0">
                <a:latin typeface="Times New Roman" panose="02020603050405020304" pitchFamily="18" charset="0"/>
                <a:cs typeface="Times New Roman" panose="02020603050405020304" pitchFamily="18" charset="0"/>
              </a:rPr>
              <a:t>Giving or Allowing False Impressions </a:t>
            </a:r>
          </a:p>
          <a:p>
            <a:pPr algn="just">
              <a:lnSpc>
                <a:spcPct val="150000"/>
              </a:lnSpc>
            </a:pPr>
            <a:r>
              <a:rPr lang="en-US" sz="2400" dirty="0">
                <a:latin typeface="Times New Roman" panose="02020603050405020304" pitchFamily="18" charset="0"/>
                <a:cs typeface="Times New Roman" panose="02020603050405020304" pitchFamily="18" charset="0"/>
              </a:rPr>
              <a:t>This category of ethical breach is the legal technicality category. What you have said is technically the truth, but it does mislead the other side. </a:t>
            </a:r>
          </a:p>
          <a:p>
            <a:pPr algn="just">
              <a:lnSpc>
                <a:spcPct val="150000"/>
              </a:lnSpc>
            </a:pPr>
            <a:r>
              <a:rPr lang="en-US" sz="2400" dirty="0">
                <a:latin typeface="Times New Roman" panose="02020603050405020304" pitchFamily="18" charset="0"/>
                <a:cs typeface="Times New Roman" panose="02020603050405020304" pitchFamily="18" charset="0"/>
              </a:rPr>
              <a:t>For example, if your supervisor asks you, “</a:t>
            </a:r>
            <a:r>
              <a:rPr lang="en-US" sz="2400" dirty="0">
                <a:solidFill>
                  <a:srgbClr val="FF0000"/>
                </a:solidFill>
                <a:latin typeface="Times New Roman" panose="02020603050405020304" pitchFamily="18" charset="0"/>
                <a:cs typeface="Times New Roman" panose="02020603050405020304" pitchFamily="18" charset="0"/>
              </a:rPr>
              <a:t>Did you have a chance to read the assigned ethics cases</a:t>
            </a:r>
            <a:r>
              <a:rPr lang="en-US" sz="2400" dirty="0">
                <a:latin typeface="Times New Roman" panose="02020603050405020304" pitchFamily="18" charset="0"/>
                <a:cs typeface="Times New Roman" panose="02020603050405020304" pitchFamily="18" charset="0"/>
              </a:rPr>
              <a:t>?” Even if you had not read the cases, you could answer a “Yes!” and be technically correct. You had “a chance” to read the cases; but you did not read them. The answer is not a falsehood, because you may have had plenty of chances to read the cases, but you didn’t read the cases.</a:t>
            </a:r>
          </a:p>
          <a:p>
            <a:pPr algn="just">
              <a:lnSpc>
                <a:spcPct val="150000"/>
              </a:lnSpc>
            </a:pP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3430526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92500" lnSpcReduction="20000"/>
          </a:bodyPr>
          <a:lstStyle/>
          <a:p>
            <a:pPr algn="just">
              <a:lnSpc>
                <a:spcPct val="150000"/>
              </a:lnSpc>
            </a:pPr>
            <a:r>
              <a:rPr lang="en-US" b="1" i="1" dirty="0">
                <a:latin typeface="Times New Roman" panose="02020603050405020304" pitchFamily="18" charset="0"/>
                <a:cs typeface="Times New Roman" panose="02020603050405020304" pitchFamily="18" charset="0"/>
              </a:rPr>
              <a:t>Buying Inﬂuence or Engaging in Conﬂict of Interest </a:t>
            </a:r>
          </a:p>
          <a:p>
            <a:pPr algn="just">
              <a:lnSpc>
                <a:spcPct val="150000"/>
              </a:lnSpc>
            </a:pPr>
            <a:r>
              <a:rPr lang="en-US" sz="2400" dirty="0">
                <a:latin typeface="Times New Roman" panose="02020603050405020304" pitchFamily="18" charset="0"/>
                <a:cs typeface="Times New Roman" panose="02020603050405020304" pitchFamily="18" charset="0"/>
              </a:rPr>
              <a:t>This category ﬁnds someone in the position of conﬂicting loyalties. </a:t>
            </a:r>
          </a:p>
          <a:p>
            <a:pPr algn="just">
              <a:lnSpc>
                <a:spcPct val="150000"/>
              </a:lnSpc>
            </a:pPr>
            <a:r>
              <a:rPr lang="en-US" sz="2400" dirty="0">
                <a:latin typeface="Times New Roman" panose="02020603050405020304" pitchFamily="18" charset="0"/>
                <a:cs typeface="Times New Roman" panose="02020603050405020304" pitchFamily="18" charset="0"/>
              </a:rPr>
              <a:t>E.g. </a:t>
            </a:r>
            <a:r>
              <a:rPr lang="en-US" sz="2400" dirty="0">
                <a:solidFill>
                  <a:srgbClr val="FF0000"/>
                </a:solidFill>
                <a:latin typeface="Times New Roman" panose="02020603050405020304" pitchFamily="18" charset="0"/>
                <a:cs typeface="Times New Roman" panose="02020603050405020304" pitchFamily="18" charset="0"/>
              </a:rPr>
              <a:t>an oﬃcer of a corporation should not be entering into contracts between his company and a company that he has created as part of a sideline of work</a:t>
            </a:r>
            <a:r>
              <a:rPr lang="en-US" sz="2400" dirty="0">
                <a:latin typeface="Times New Roman" panose="02020603050405020304" pitchFamily="18" charset="0"/>
                <a:cs typeface="Times New Roman" panose="02020603050405020304" pitchFamily="18" charset="0"/>
              </a:rPr>
              <a:t>. The oﬃcer is conﬂicted between his duty to negotiate the best contract and price for his corporation and his interest as a business owner in maximizing his proﬁts. In his role as an oﬃcer, he wants the most he can get at the lowest price. In his role as a business owner, he wants the highest price he can get with the fewest demands. </a:t>
            </a: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664159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2107095"/>
            <a:ext cx="10515600" cy="4069867"/>
          </a:xfrm>
        </p:spPr>
        <p:txBody>
          <a:bodyPr>
            <a:normAutofit fontScale="92500" lnSpcReduction="20000"/>
          </a:bodyPr>
          <a:lstStyle/>
          <a:p>
            <a:pPr algn="just">
              <a:lnSpc>
                <a:spcPct val="150000"/>
              </a:lnSpc>
            </a:pPr>
            <a:r>
              <a:rPr lang="en-US" b="1" i="1" dirty="0">
                <a:latin typeface="Times New Roman" panose="02020603050405020304" pitchFamily="18" charset="0"/>
                <a:cs typeface="Times New Roman" panose="02020603050405020304" pitchFamily="18" charset="0"/>
              </a:rPr>
              <a:t>Hiding or Revealing Information </a:t>
            </a:r>
          </a:p>
          <a:p>
            <a:pPr algn="just">
              <a:lnSpc>
                <a:spcPct val="150000"/>
              </a:lnSpc>
            </a:pPr>
            <a:r>
              <a:rPr lang="en-US" sz="2400" dirty="0">
                <a:latin typeface="Times New Roman" panose="02020603050405020304" pitchFamily="18" charset="0"/>
                <a:cs typeface="Times New Roman" panose="02020603050405020304" pitchFamily="18" charset="0"/>
              </a:rPr>
              <a:t>Taking your ﬁrm’s product development or trade secrets to a new place of employment constitutes an ethical violation: divulging proprietary information. </a:t>
            </a:r>
          </a:p>
          <a:p>
            <a:pPr algn="just">
              <a:lnSpc>
                <a:spcPct val="150000"/>
              </a:lnSpc>
            </a:pPr>
            <a:r>
              <a:rPr lang="en-US" sz="2400" dirty="0">
                <a:latin typeface="Times New Roman" panose="02020603050405020304" pitchFamily="18" charset="0"/>
                <a:cs typeface="Times New Roman" panose="02020603050405020304" pitchFamily="18" charset="0"/>
              </a:rPr>
              <a:t>E.g. </a:t>
            </a:r>
            <a:r>
              <a:rPr lang="en-US" sz="2400" dirty="0">
                <a:solidFill>
                  <a:srgbClr val="FF0000"/>
                </a:solidFill>
                <a:latin typeface="Times New Roman" panose="02020603050405020304" pitchFamily="18" charset="0"/>
                <a:cs typeface="Times New Roman" panose="02020603050405020304" pitchFamily="18" charset="0"/>
              </a:rPr>
              <a:t>failing to disclose the results of medical studies </a:t>
            </a:r>
            <a:r>
              <a:rPr lang="en-US" sz="2400" dirty="0">
                <a:latin typeface="Times New Roman" panose="02020603050405020304" pitchFamily="18" charset="0"/>
                <a:cs typeface="Times New Roman" panose="02020603050405020304" pitchFamily="18" charset="0"/>
              </a:rPr>
              <a:t>that indicate your ﬁrm’s new drug has signiﬁcant side eﬀects is the ethical violation of hiding information </a:t>
            </a:r>
            <a:r>
              <a:rPr lang="en-US" sz="2400" dirty="0">
                <a:solidFill>
                  <a:srgbClr val="FF0000"/>
                </a:solidFill>
                <a:latin typeface="Times New Roman" panose="02020603050405020304" pitchFamily="18" charset="0"/>
                <a:cs typeface="Times New Roman" panose="02020603050405020304" pitchFamily="18" charset="0"/>
              </a:rPr>
              <a:t>that the product could be harmful to purchasers</a:t>
            </a:r>
            <a:r>
              <a:rPr lang="en-US" sz="2400" dirty="0">
                <a:latin typeface="Times New Roman" panose="02020603050405020304" pitchFamily="18" charset="0"/>
                <a:cs typeface="Times New Roman" panose="02020603050405020304" pitchFamily="18" charset="0"/>
              </a:rPr>
              <a:t>. </a:t>
            </a:r>
          </a:p>
          <a:p>
            <a:pPr algn="just">
              <a:lnSpc>
                <a:spcPct val="150000"/>
              </a:lnSpc>
            </a:pPr>
            <a:r>
              <a:rPr lang="en-US" sz="2400" dirty="0">
                <a:latin typeface="Times New Roman" panose="02020603050405020304" pitchFamily="18" charset="0"/>
                <a:cs typeface="Times New Roman" panose="02020603050405020304" pitchFamily="18" charset="0"/>
              </a:rPr>
              <a:t>A </a:t>
            </a:r>
            <a:r>
              <a:rPr lang="en-US" sz="2400" dirty="0">
                <a:solidFill>
                  <a:srgbClr val="FF0000"/>
                </a:solidFill>
                <a:latin typeface="Times New Roman" panose="02020603050405020304" pitchFamily="18" charset="0"/>
                <a:cs typeface="Times New Roman" panose="02020603050405020304" pitchFamily="18" charset="0"/>
              </a:rPr>
              <a:t>bank that sells ﬁnancial and marketing information about its customers </a:t>
            </a:r>
            <a:r>
              <a:rPr lang="en-US" sz="2400" dirty="0">
                <a:latin typeface="Times New Roman" panose="02020603050405020304" pitchFamily="18" charset="0"/>
                <a:cs typeface="Times New Roman" panose="02020603050405020304" pitchFamily="18" charset="0"/>
              </a:rPr>
              <a:t>without their knowledge or permission has divulged information that should be kept conﬁdential.</a:t>
            </a: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2617289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27735-C17B-428E-AF64-9306903B0C83}"/>
              </a:ext>
            </a:extLst>
          </p:cNvPr>
          <p:cNvSpPr>
            <a:spLocks noGrp="1"/>
          </p:cNvSpPr>
          <p:nvPr>
            <p:ph idx="1"/>
          </p:nvPr>
        </p:nvSpPr>
        <p:spPr>
          <a:xfrm>
            <a:off x="838200" y="1690689"/>
            <a:ext cx="10515600" cy="4802186"/>
          </a:xfrm>
        </p:spPr>
        <p:txBody>
          <a:bodyPr>
            <a:normAutofit fontScale="92500" lnSpcReduction="20000"/>
          </a:bodyPr>
          <a:lstStyle/>
          <a:p>
            <a:pPr algn="just">
              <a:lnSpc>
                <a:spcPct val="150000"/>
              </a:lnSpc>
            </a:pPr>
            <a:r>
              <a:rPr lang="en-US" b="1" i="1" dirty="0">
                <a:latin typeface="Times New Roman" panose="02020603050405020304" pitchFamily="18" charset="0"/>
                <a:cs typeface="Times New Roman" panose="02020603050405020304" pitchFamily="18" charset="0"/>
              </a:rPr>
              <a:t>Taking Unfair Advantage </a:t>
            </a:r>
          </a:p>
          <a:p>
            <a:pPr algn="just">
              <a:lnSpc>
                <a:spcPct val="150000"/>
              </a:lnSpc>
            </a:pPr>
            <a:r>
              <a:rPr lang="en-US" sz="2400" dirty="0">
                <a:latin typeface="Times New Roman" panose="02020603050405020304" pitchFamily="18" charset="0"/>
                <a:cs typeface="Times New Roman" panose="02020603050405020304" pitchFamily="18" charset="0"/>
              </a:rPr>
              <a:t>Many current consumer protection laws were passed because so many businesses took unfair advantage of those who were not educated or were unable to recognize the degrees of complex contracts. </a:t>
            </a:r>
          </a:p>
          <a:p>
            <a:pPr algn="just">
              <a:lnSpc>
                <a:spcPct val="150000"/>
              </a:lnSpc>
            </a:pPr>
            <a:r>
              <a:rPr lang="en-US" sz="2400" dirty="0">
                <a:latin typeface="Times New Roman" panose="02020603050405020304" pitchFamily="18" charset="0"/>
                <a:cs typeface="Times New Roman" panose="02020603050405020304" pitchFamily="18" charset="0"/>
              </a:rPr>
              <a:t>E.g. one of the newer issues with </a:t>
            </a:r>
            <a:r>
              <a:rPr lang="en-US" sz="2400" dirty="0">
                <a:solidFill>
                  <a:srgbClr val="FF0000"/>
                </a:solidFill>
                <a:latin typeface="Times New Roman" panose="02020603050405020304" pitchFamily="18" charset="0"/>
                <a:cs typeface="Times New Roman" panose="02020603050405020304" pitchFamily="18" charset="0"/>
              </a:rPr>
              <a:t>credit cards is that the late fees have increased</a:t>
            </a:r>
            <a:r>
              <a:rPr lang="en-US" sz="2400" dirty="0">
                <a:latin typeface="Times New Roman" panose="02020603050405020304" pitchFamily="18" charset="0"/>
                <a:cs typeface="Times New Roman" panose="02020603050405020304" pitchFamily="18" charset="0"/>
              </a:rPr>
              <a:t>, as well as the fees for charging more than the card balance. In addition, companies have been shortening the billing cycle so that customers have less time to pay and have been establishing the cutoﬀ times for payment earlier in the day. If payment must be received by 9 AM on a particular day, this cutoﬀ means that the customer must pay one day earlier because mail does not arrive by 9 AM. </a:t>
            </a:r>
            <a:endParaRPr lang="en-GB" b="1" i="1" dirty="0">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343DA4-8E7B-420F-851B-0CE022F09173}"/>
              </a:ext>
            </a:extLst>
          </p:cNvPr>
          <p:cNvSpPr>
            <a:spLocks noGrp="1" noChangeArrowheads="1"/>
          </p:cNvSpPr>
          <p:nvPr>
            <p:ph type="title"/>
          </p:nvPr>
        </p:nvSpPr>
        <p:spPr>
          <a:xfrm>
            <a:off x="838200" y="365125"/>
            <a:ext cx="10515600" cy="1325563"/>
          </a:xfrm>
        </p:spPr>
        <p:style>
          <a:lnRef idx="0">
            <a:scrgbClr r="0" g="0" b="0"/>
          </a:lnRef>
          <a:fillRef idx="1003">
            <a:schemeClr val="lt2"/>
          </a:fillRef>
          <a:effectRef idx="0">
            <a:scrgbClr r="0" g="0" b="0"/>
          </a:effectRef>
          <a:fontRef idx="major"/>
        </p:style>
        <p:txBody>
          <a:bodyPr/>
          <a:lstStyle/>
          <a:p>
            <a:pPr algn="ctr" eaLnBrk="1" hangingPunct="1"/>
            <a:r>
              <a:rPr lang="en-US" b="1" dirty="0">
                <a:latin typeface="Times New Roman" pitchFamily="18" charset="0"/>
                <a:cs typeface="Times New Roman" pitchFamily="18" charset="0"/>
              </a:rPr>
              <a:t>Types of Ethical Dilemmas</a:t>
            </a:r>
          </a:p>
        </p:txBody>
      </p:sp>
    </p:spTree>
    <p:extLst>
      <p:ext uri="{BB962C8B-B14F-4D97-AF65-F5344CB8AC3E}">
        <p14:creationId xmlns:p14="http://schemas.microsoft.com/office/powerpoint/2010/main" val="23798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TotalTime>
  <Words>2587</Words>
  <Application>Microsoft Office PowerPoint</Application>
  <PresentationFormat>Widescreen</PresentationFormat>
  <Paragraphs>111</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Times New Roman</vt:lpstr>
      <vt:lpstr>Office Theme</vt:lpstr>
      <vt:lpstr>PowerPoint Presentation</vt:lpstr>
      <vt:lpstr>Ethical Dilemmas</vt:lpstr>
      <vt:lpstr>Example</vt:lpstr>
      <vt:lpstr>Types of Ethical Dilemmas</vt:lpstr>
      <vt:lpstr>Types of Ethical Dilemmas</vt:lpstr>
      <vt:lpstr>Types of Ethical Dilemmas</vt:lpstr>
      <vt:lpstr>Types of Ethical Dilemmas</vt:lpstr>
      <vt:lpstr>Types of Ethical Dilemmas</vt:lpstr>
      <vt:lpstr>Types of Ethical Dilemmas</vt:lpstr>
      <vt:lpstr>Types of Ethical Dilemmas</vt:lpstr>
      <vt:lpstr>Types of Ethical Dilemmas</vt:lpstr>
      <vt:lpstr>Types of Ethical Dilemmas</vt:lpstr>
      <vt:lpstr>Types of Ethical Dilemmas</vt:lpstr>
      <vt:lpstr>Types of Ethical Dilemmas</vt:lpstr>
      <vt:lpstr>Types of Ethical Dilemmas</vt:lpstr>
      <vt:lpstr>Why study types of Ethical Dilemmas</vt:lpstr>
      <vt:lpstr>How we Avoid Ethical Dilemmas</vt:lpstr>
      <vt:lpstr>How we Avoid Ethical Dilemmas</vt:lpstr>
      <vt:lpstr>How we Avoid Ethical Dilemmas</vt:lpstr>
      <vt:lpstr>How we Avoid Ethical Dilemmas</vt:lpstr>
      <vt:lpstr>How we Avoid Ethical Dilemmas</vt:lpstr>
      <vt:lpstr>How we Avoid Ethical Dilemmas</vt:lpstr>
      <vt:lpstr>How we Avoid Ethical Dilemmas</vt:lpstr>
      <vt:lpstr>How we Avoid Ethical Dilemmas</vt:lpstr>
      <vt:lpstr>How we Avoid Ethical Dilemmas</vt:lpstr>
      <vt:lpstr>How we Avoid Ethical Dilemmas</vt:lpstr>
      <vt:lpstr>Why call an Ethics Consult?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Ethics and Ethical Dilemma</dc:title>
  <dc:creator>Dr.Samyia Safdar</dc:creator>
  <cp:lastModifiedBy>Dr.Samyia Safdar</cp:lastModifiedBy>
  <cp:revision>41</cp:revision>
  <dcterms:created xsi:type="dcterms:W3CDTF">2019-10-01T09:55:40Z</dcterms:created>
  <dcterms:modified xsi:type="dcterms:W3CDTF">2019-10-02T09:42:33Z</dcterms:modified>
</cp:coreProperties>
</file>