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56" r:id="rId2"/>
    <p:sldId id="263" r:id="rId3"/>
    <p:sldId id="264" r:id="rId4"/>
    <p:sldId id="259" r:id="rId5"/>
    <p:sldId id="260" r:id="rId6"/>
    <p:sldId id="258" r:id="rId7"/>
    <p:sldId id="261" r:id="rId8"/>
    <p:sldId id="262"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9144000" cy="6858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71FF"/>
    <a:srgbClr val="BBC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1253"/>
    <p:restoredTop sz="46585"/>
  </p:normalViewPr>
  <p:slideViewPr>
    <p:cSldViewPr snapToGrid="0" snapToObjects="1">
      <p:cViewPr varScale="1">
        <p:scale>
          <a:sx n="19" d="100"/>
          <a:sy n="19" d="100"/>
        </p:scale>
        <p:origin x="200" y="656"/>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6" d="100"/>
          <a:sy n="86" d="100"/>
        </p:scale>
        <p:origin x="2720"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9F5760F-FC4E-4646-AA4A-B6A1A03B6772}"/>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D321DB8-561B-DD4D-A0BF-CDA1994678A7}"/>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049A7315-0C67-444D-9690-EEDA3E317CB5}" type="datetimeFigureOut">
              <a:rPr lang="en-GB" smtClean="0"/>
              <a:t>03/10/2021</a:t>
            </a:fld>
            <a:endParaRPr lang="en-GB"/>
          </a:p>
        </p:txBody>
      </p:sp>
      <p:sp>
        <p:nvSpPr>
          <p:cNvPr id="4" name="Footer Placeholder 3">
            <a:extLst>
              <a:ext uri="{FF2B5EF4-FFF2-40B4-BE49-F238E27FC236}">
                <a16:creationId xmlns:a16="http://schemas.microsoft.com/office/drawing/2014/main" id="{092F472B-8094-874A-9DD2-CA30DA968373}"/>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9C7209B5-123D-5546-B89D-969C3FDF1272}"/>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3EC83176-6A0A-FA4C-968B-4DFFE3288D4B}" type="slidenum">
              <a:rPr lang="en-GB" smtClean="0"/>
              <a:t>‹#›</a:t>
            </a:fld>
            <a:endParaRPr lang="en-GB"/>
          </a:p>
        </p:txBody>
      </p:sp>
    </p:spTree>
    <p:extLst>
      <p:ext uri="{BB962C8B-B14F-4D97-AF65-F5344CB8AC3E}">
        <p14:creationId xmlns:p14="http://schemas.microsoft.com/office/powerpoint/2010/main" val="2078646107"/>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974C4CCC-947E-844B-A12C-1B865A908831}" type="datetimeFigureOut">
              <a:rPr lang="en-GB" smtClean="0"/>
              <a:t>03/10/2021</a:t>
            </a:fld>
            <a:endParaRPr lang="en-GB"/>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E300B17E-6C21-614B-B8F5-C0E3B9DA2245}" type="slidenum">
              <a:rPr lang="en-GB" smtClean="0"/>
              <a:t>‹#›</a:t>
            </a:fld>
            <a:endParaRPr lang="en-GB"/>
          </a:p>
        </p:txBody>
      </p:sp>
    </p:spTree>
    <p:extLst>
      <p:ext uri="{BB962C8B-B14F-4D97-AF65-F5344CB8AC3E}">
        <p14:creationId xmlns:p14="http://schemas.microsoft.com/office/powerpoint/2010/main" val="1593544304"/>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ricasouthgateonline.wordpress.com/2018/05/21/data-ate-my-flesh-biometrics-law-human-right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Voice over: In this video we are going to run though ethical decision making, and the concepts involved.  At the same time we are going to look at an actual dilemma and work out how we might reach a decision.</a:t>
            </a:r>
          </a:p>
          <a:p>
            <a:endParaRPr lang="en-GB" dirty="0"/>
          </a:p>
          <a:p>
            <a:r>
              <a:rPr lang="en-GB" dirty="0"/>
              <a:t>Ethical dilemmas arise when a difficult problem cannot be solved in a way that will satisfy everyone who is involved. A dilemma might occur when a situation arises that involves a choice between equally unsatisfactory alternatives. </a:t>
            </a:r>
          </a:p>
        </p:txBody>
      </p:sp>
      <p:sp>
        <p:nvSpPr>
          <p:cNvPr id="5" name="Footer Placeholder 4">
            <a:extLst>
              <a:ext uri="{FF2B5EF4-FFF2-40B4-BE49-F238E27FC236}">
                <a16:creationId xmlns:a16="http://schemas.microsoft.com/office/drawing/2014/main" id="{A5D4D83F-2226-6C4D-8F47-37ED25503A0E}"/>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4923234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The school implements all the technology, and becomes a bastion of AI and Machine Learning, student drop out and success rates improve by 80% .</a:t>
            </a:r>
          </a:p>
          <a:p>
            <a:endParaRPr lang="en-GB" dirty="0"/>
          </a:p>
          <a:p>
            <a:r>
              <a:rPr lang="en-GB" dirty="0"/>
              <a:t>The school feels that it’s gone far enough with the LMS an decides to wait and see what happens in other schools.</a:t>
            </a:r>
          </a:p>
          <a:p>
            <a:endParaRPr lang="en-GB" dirty="0"/>
          </a:p>
          <a:p>
            <a:r>
              <a:rPr lang="en-GB" dirty="0"/>
              <a:t>Or somewhere in between.</a:t>
            </a:r>
          </a:p>
        </p:txBody>
      </p:sp>
      <p:sp>
        <p:nvSpPr>
          <p:cNvPr id="5" name="Footer Placeholder 4">
            <a:extLst>
              <a:ext uri="{FF2B5EF4-FFF2-40B4-BE49-F238E27FC236}">
                <a16:creationId xmlns:a16="http://schemas.microsoft.com/office/drawing/2014/main" id="{37BBAFD6-5C3D-9449-A698-5B0B50362832}"/>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626887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Now this is where we take the dilemma out of the issue and replace it with a large dose of reality.</a:t>
            </a:r>
          </a:p>
        </p:txBody>
      </p:sp>
      <p:sp>
        <p:nvSpPr>
          <p:cNvPr id="5" name="Footer Placeholder 4">
            <a:extLst>
              <a:ext uri="{FF2B5EF4-FFF2-40B4-BE49-F238E27FC236}">
                <a16:creationId xmlns:a16="http://schemas.microsoft.com/office/drawing/2014/main" id="{686D56D9-0EDE-E44B-87EA-5F9E162F954F}"/>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098434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Does implementing this option do less harm than the alternatives?</a:t>
            </a:r>
          </a:p>
        </p:txBody>
      </p:sp>
      <p:sp>
        <p:nvSpPr>
          <p:cNvPr id="5" name="Footer Placeholder 4">
            <a:extLst>
              <a:ext uri="{FF2B5EF4-FFF2-40B4-BE49-F238E27FC236}">
                <a16:creationId xmlns:a16="http://schemas.microsoft.com/office/drawing/2014/main" id="{CA1E3334-F230-2A4E-B39B-CA4E1F801506}"/>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807132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Would you want your choice of this option published in the newspapers?</a:t>
            </a:r>
          </a:p>
        </p:txBody>
      </p:sp>
      <p:sp>
        <p:nvSpPr>
          <p:cNvPr id="5" name="Footer Placeholder 4">
            <a:extLst>
              <a:ext uri="{FF2B5EF4-FFF2-40B4-BE49-F238E27FC236}">
                <a16:creationId xmlns:a16="http://schemas.microsoft.com/office/drawing/2014/main" id="{5FAC15D4-FAD2-2844-A9F6-C48D18279FE7}"/>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8082359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Could you defend your choice of this option before a professional committee or a committee of your peers (or for that matter your Mum)</a:t>
            </a:r>
          </a:p>
        </p:txBody>
      </p:sp>
      <p:sp>
        <p:nvSpPr>
          <p:cNvPr id="5" name="Footer Placeholder 4">
            <a:extLst>
              <a:ext uri="{FF2B5EF4-FFF2-40B4-BE49-F238E27FC236}">
                <a16:creationId xmlns:a16="http://schemas.microsoft.com/office/drawing/2014/main" id="{66405710-BE48-5B4A-84C1-1CAB721C0D97}"/>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090748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Would you still think this option was a good choice if you were adversely affected by it?</a:t>
            </a:r>
          </a:p>
        </p:txBody>
      </p:sp>
      <p:sp>
        <p:nvSpPr>
          <p:cNvPr id="5" name="Footer Placeholder 4">
            <a:extLst>
              <a:ext uri="{FF2B5EF4-FFF2-40B4-BE49-F238E27FC236}">
                <a16:creationId xmlns:a16="http://schemas.microsoft.com/office/drawing/2014/main" id="{A6EEC6E2-3F16-D449-A248-D6983E49A152}"/>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425735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What do your colleagues say when you describe the problem and suggest this option to the solution?  Do they run away screaming or do they rub their hands in glee.</a:t>
            </a:r>
          </a:p>
        </p:txBody>
      </p:sp>
      <p:sp>
        <p:nvSpPr>
          <p:cNvPr id="5" name="Footer Placeholder 4">
            <a:extLst>
              <a:ext uri="{FF2B5EF4-FFF2-40B4-BE49-F238E27FC236}">
                <a16:creationId xmlns:a16="http://schemas.microsoft.com/office/drawing/2014/main" id="{96D3AF4A-B410-0D44-8F9B-1B2227C0DD9E}"/>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5539775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What might your profession’s governing body for ethics say about this option?</a:t>
            </a:r>
          </a:p>
        </p:txBody>
      </p:sp>
      <p:sp>
        <p:nvSpPr>
          <p:cNvPr id="5" name="Footer Placeholder 4">
            <a:extLst>
              <a:ext uri="{FF2B5EF4-FFF2-40B4-BE49-F238E27FC236}">
                <a16:creationId xmlns:a16="http://schemas.microsoft.com/office/drawing/2014/main" id="{3A1226E7-594D-AC4C-80A2-31318CB0C94F}"/>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12271851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What does my school’s ethics officer or legal counsel say about this?</a:t>
            </a:r>
          </a:p>
        </p:txBody>
      </p:sp>
      <p:sp>
        <p:nvSpPr>
          <p:cNvPr id="5" name="Footer Placeholder 4">
            <a:extLst>
              <a:ext uri="{FF2B5EF4-FFF2-40B4-BE49-F238E27FC236}">
                <a16:creationId xmlns:a16="http://schemas.microsoft.com/office/drawing/2014/main" id="{8FA0A975-6F18-774F-AF21-AB7D2B74D48E}"/>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837763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Voice over: </a:t>
            </a:r>
          </a:p>
          <a:p>
            <a:endParaRPr lang="en-GB" dirty="0"/>
          </a:p>
          <a:p>
            <a:r>
              <a:rPr lang="en-GB" dirty="0"/>
              <a:t>Check that you didn’t leave anything out when you go through the options.</a:t>
            </a:r>
          </a:p>
          <a:p>
            <a:endParaRPr lang="en-GB" dirty="0"/>
          </a:p>
          <a:p>
            <a:r>
              <a:rPr lang="en-GB" dirty="0"/>
              <a:t>When you have gone through each step in the process, it should be come clear which choice you should take.</a:t>
            </a:r>
          </a:p>
        </p:txBody>
      </p:sp>
      <p:sp>
        <p:nvSpPr>
          <p:cNvPr id="5" name="Footer Placeholder 4">
            <a:extLst>
              <a:ext uri="{FF2B5EF4-FFF2-40B4-BE49-F238E27FC236}">
                <a16:creationId xmlns:a16="http://schemas.microsoft.com/office/drawing/2014/main" id="{ADD1CA45-EFA8-604B-B7E4-099D5977A625}"/>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451280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Voice over:</a:t>
            </a:r>
          </a:p>
          <a:p>
            <a:endParaRPr lang="en-GB" dirty="0"/>
          </a:p>
          <a:p>
            <a:r>
              <a:rPr lang="en-GB" dirty="0"/>
              <a:t>Step 1 is to state the problem </a:t>
            </a:r>
          </a:p>
          <a:p>
            <a:endParaRPr lang="en-GB" dirty="0"/>
          </a:p>
          <a:p>
            <a:r>
              <a:rPr lang="en-GB" dirty="0"/>
              <a:t>Imagine your school has decided to continue introducing AI systems into the school.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It is already being used to gather data within the learning management system to </a:t>
            </a:r>
            <a:r>
              <a:rPr lang="en-GB" sz="1200" kern="1200" dirty="0">
                <a:solidFill>
                  <a:schemeClr val="tx1"/>
                </a:solidFill>
                <a:effectLst/>
                <a:latin typeface="+mn-lt"/>
                <a:ea typeface="+mn-ea"/>
                <a:cs typeface="+mn-cs"/>
              </a:rPr>
              <a:t>present predicative and data-driven performance dash boards to teachers and school leaders, to spot potential student drop out,</a:t>
            </a:r>
            <a:r>
              <a:rPr lang="en-GB" dirty="0"/>
              <a:t> or failure.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next logical step is to use AI to grade essays and detect plagiarism.</a:t>
            </a:r>
          </a:p>
          <a:p>
            <a:endParaRPr lang="en-GB" dirty="0"/>
          </a:p>
          <a:p>
            <a:r>
              <a:rPr lang="en-GB" dirty="0"/>
              <a:t>And then for online proctoring during exams to detect cheating.</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With the new video and recording technology that has been put into all the classrooms, due to Covid19, the school now has the capacity to</a:t>
            </a:r>
            <a:r>
              <a:rPr lang="en-GB" sz="1200" kern="1200" dirty="0">
                <a:solidFill>
                  <a:schemeClr val="tx1"/>
                </a:solidFill>
                <a:effectLst/>
                <a:latin typeface="+mn-lt"/>
                <a:ea typeface="+mn-ea"/>
                <a:cs typeface="+mn-cs"/>
              </a:rPr>
              <a:t> integrate facial recognition technology into classrooms to monitor the ‘mood’ and ‘engagement’ of students.</a:t>
            </a:r>
          </a:p>
        </p:txBody>
      </p:sp>
      <p:sp>
        <p:nvSpPr>
          <p:cNvPr id="5" name="Footer Placeholder 4">
            <a:extLst>
              <a:ext uri="{FF2B5EF4-FFF2-40B4-BE49-F238E27FC236}">
                <a16:creationId xmlns:a16="http://schemas.microsoft.com/office/drawing/2014/main" id="{F646A88C-3E23-9742-8A31-1D503108C9BF}"/>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7359150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Voice over: </a:t>
            </a:r>
          </a:p>
          <a:p>
            <a:endParaRPr lang="en-GB" dirty="0"/>
          </a:p>
          <a:p>
            <a:r>
              <a:rPr lang="en-GB" dirty="0"/>
              <a:t>What can you do to make it less likely that you would have to make any such decision again?</a:t>
            </a:r>
          </a:p>
          <a:p>
            <a:endParaRPr lang="en-GB" dirty="0"/>
          </a:p>
          <a:p>
            <a:r>
              <a:rPr lang="en-GB" dirty="0"/>
              <a:t>Are there any cautions you can take away as an individual or establishment?</a:t>
            </a:r>
          </a:p>
          <a:p>
            <a:r>
              <a:rPr lang="en-GB" dirty="0"/>
              <a:t>Is there any way to have more support next time?</a:t>
            </a:r>
          </a:p>
          <a:p>
            <a:r>
              <a:rPr lang="en-GB" dirty="0"/>
              <a:t>Is there any way to change the organization - by creating policy or selecting people to deal with this issue within the organization?</a:t>
            </a:r>
          </a:p>
        </p:txBody>
      </p:sp>
      <p:sp>
        <p:nvSpPr>
          <p:cNvPr id="5" name="Footer Placeholder 4">
            <a:extLst>
              <a:ext uri="{FF2B5EF4-FFF2-40B4-BE49-F238E27FC236}">
                <a16:creationId xmlns:a16="http://schemas.microsoft.com/office/drawing/2014/main" id="{0793DFFD-05B7-BE4B-A5B3-854D92E52037}"/>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927464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Voice over: </a:t>
            </a:r>
          </a:p>
          <a:p>
            <a:endParaRPr lang="en-GB" dirty="0"/>
          </a:p>
          <a:p>
            <a:r>
              <a:rPr lang="en-GB" dirty="0"/>
              <a:t>Get the story straight – gather relevant data. </a:t>
            </a:r>
          </a:p>
          <a:p>
            <a:endParaRPr lang="en-GB" dirty="0"/>
          </a:p>
          <a:p>
            <a:r>
              <a:rPr lang="en-GB" dirty="0"/>
              <a:t>What is being proposed? Has it been tested? What are the boundaries?</a:t>
            </a:r>
          </a:p>
          <a:p>
            <a:endParaRPr lang="en-GB"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So in this case we might what to think about why the school are considering doing this, is it a question of cost, removing bias or something else entirely….</a:t>
            </a:r>
            <a:endParaRPr lang="en-GB" dirty="0"/>
          </a:p>
          <a:p>
            <a:endParaRPr lang="en-GB" dirty="0"/>
          </a:p>
          <a:p>
            <a:endParaRPr lang="en-GB" dirty="0"/>
          </a:p>
        </p:txBody>
      </p:sp>
      <p:sp>
        <p:nvSpPr>
          <p:cNvPr id="5" name="Footer Placeholder 4">
            <a:extLst>
              <a:ext uri="{FF2B5EF4-FFF2-40B4-BE49-F238E27FC236}">
                <a16:creationId xmlns:a16="http://schemas.microsoft.com/office/drawing/2014/main" id="{CEC04746-AB7F-B84C-9AFF-0A7DC34B43FB}"/>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304782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Stakeholders are all the people involved in the issue.  Who do you think are the stakeholders involved in this issue?</a:t>
            </a:r>
          </a:p>
          <a:p>
            <a:endParaRPr lang="en-GB" dirty="0"/>
          </a:p>
          <a:p>
            <a:r>
              <a:rPr lang="en-GB" dirty="0"/>
              <a:t>The administration of the school</a:t>
            </a:r>
          </a:p>
          <a:p>
            <a:r>
              <a:rPr lang="en-GB" dirty="0"/>
              <a:t>The teachers</a:t>
            </a:r>
          </a:p>
          <a:p>
            <a:r>
              <a:rPr lang="en-GB" dirty="0"/>
              <a:t>The students</a:t>
            </a:r>
          </a:p>
          <a:p>
            <a:r>
              <a:rPr lang="en-GB" dirty="0"/>
              <a:t>The state education board</a:t>
            </a:r>
          </a:p>
          <a:p>
            <a:endParaRPr lang="en-GB" dirty="0"/>
          </a:p>
          <a:p>
            <a:r>
              <a:rPr lang="en-GB" dirty="0"/>
              <a:t>Anyone else?</a:t>
            </a:r>
          </a:p>
        </p:txBody>
      </p:sp>
      <p:sp>
        <p:nvSpPr>
          <p:cNvPr id="5" name="Footer Placeholder 4">
            <a:extLst>
              <a:ext uri="{FF2B5EF4-FFF2-40B4-BE49-F238E27FC236}">
                <a16:creationId xmlns:a16="http://schemas.microsoft.com/office/drawing/2014/main" id="{9B8F7418-D53A-6141-A3EB-8B0BBF2B3E7C}"/>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630987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Identify who has the power and control in the situation.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Some of the stakeholders might also be the decision makers which is the case here as some of the administration board will also be teachers.</a:t>
            </a:r>
          </a:p>
          <a:p>
            <a:endParaRPr lang="en-GB" dirty="0"/>
          </a:p>
          <a:p>
            <a:r>
              <a:rPr lang="en-GB" dirty="0"/>
              <a:t>The second set decision makers are likely to be the state education board.</a:t>
            </a:r>
          </a:p>
        </p:txBody>
      </p:sp>
      <p:sp>
        <p:nvSpPr>
          <p:cNvPr id="5" name="Footer Placeholder 4">
            <a:extLst>
              <a:ext uri="{FF2B5EF4-FFF2-40B4-BE49-F238E27FC236}">
                <a16:creationId xmlns:a16="http://schemas.microsoft.com/office/drawing/2014/main" id="{6CD936A6-E97F-3B47-91C6-F0F0FBB67F41}"/>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400161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Voice Over: Next you will want to think about who benefits from changing the status quo?</a:t>
            </a:r>
          </a:p>
          <a:p>
            <a:endParaRPr lang="en-GB" dirty="0"/>
          </a:p>
          <a:p>
            <a:r>
              <a:rPr lang="en-GB" dirty="0"/>
              <a:t>It is handy for the school to spot people who are in risk of failing early – so measures can be put in place to help.</a:t>
            </a:r>
          </a:p>
          <a:p>
            <a:endParaRPr lang="en-GB" dirty="0"/>
          </a:p>
          <a:p>
            <a:r>
              <a:rPr lang="en-GB" dirty="0"/>
              <a:t>It’s great for the teachers to have less marking.  And not having to look for signs of cheating and plagiarism.  No more second guessing.</a:t>
            </a:r>
          </a:p>
          <a:p>
            <a:endParaRPr lang="en-GB" dirty="0"/>
          </a:p>
          <a:p>
            <a:r>
              <a:rPr lang="en-GB" dirty="0"/>
              <a:t>Students </a:t>
            </a:r>
            <a:r>
              <a:rPr lang="en-GB"/>
              <a:t>will no </a:t>
            </a:r>
            <a:r>
              <a:rPr lang="en-GB" dirty="0"/>
              <a:t>longer have to worry about teachers being biased against them.</a:t>
            </a:r>
          </a:p>
          <a:p>
            <a:endParaRPr lang="en-GB" dirty="0"/>
          </a:p>
        </p:txBody>
      </p:sp>
      <p:sp>
        <p:nvSpPr>
          <p:cNvPr id="5" name="Footer Placeholder 4">
            <a:extLst>
              <a:ext uri="{FF2B5EF4-FFF2-40B4-BE49-F238E27FC236}">
                <a16:creationId xmlns:a16="http://schemas.microsoft.com/office/drawing/2014/main" id="{57DE1E3F-F0B0-524D-A8CD-2F856EFDB4E6}"/>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4154022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Voice over:</a:t>
            </a:r>
          </a:p>
          <a:p>
            <a:endParaRPr lang="en-GB" dirty="0"/>
          </a:p>
          <a:p>
            <a:r>
              <a:rPr lang="en-GB" dirty="0"/>
              <a:t>The teachers</a:t>
            </a:r>
          </a:p>
          <a:p>
            <a:endParaRPr lang="en-GB" dirty="0"/>
          </a:p>
          <a:p>
            <a:r>
              <a:rPr lang="en-GB" dirty="0"/>
              <a:t>The students</a:t>
            </a:r>
          </a:p>
          <a:p>
            <a:endParaRPr lang="en-GB" dirty="0"/>
          </a:p>
        </p:txBody>
      </p:sp>
      <p:sp>
        <p:nvSpPr>
          <p:cNvPr id="5" name="Footer Placeholder 4">
            <a:extLst>
              <a:ext uri="{FF2B5EF4-FFF2-40B4-BE49-F238E27FC236}">
                <a16:creationId xmlns:a16="http://schemas.microsoft.com/office/drawing/2014/main" id="{F7F0B7DD-C3D4-474A-AF07-80B587C0232A}"/>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21494865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Is AI actually unbiased, or does it contain the biases of the programmers? </a:t>
            </a:r>
          </a:p>
          <a:p>
            <a:endParaRPr lang="en-GB" dirty="0"/>
          </a:p>
          <a:p>
            <a:r>
              <a:rPr lang="en-GB" dirty="0"/>
              <a:t>How do you feel about someone always watching over your every move in the classroom?  </a:t>
            </a:r>
          </a:p>
          <a:p>
            <a:r>
              <a:rPr lang="en-GB" dirty="0"/>
              <a:t>What happens if you are felt to be a disruptive element?</a:t>
            </a:r>
          </a:p>
          <a:p>
            <a:r>
              <a:rPr lang="en-GB" dirty="0"/>
              <a:t>What happens if something private is caught on video?</a:t>
            </a:r>
          </a:p>
          <a:p>
            <a:r>
              <a:rPr lang="en-GB" dirty="0"/>
              <a:t>How long are the recordings available and to whom?</a:t>
            </a:r>
          </a:p>
          <a:p>
            <a:endParaRPr lang="en-GB" dirty="0"/>
          </a:p>
          <a:p>
            <a:r>
              <a:rPr lang="en-GB" dirty="0" err="1"/>
              <a:t>Privac</a:t>
            </a:r>
            <a:endParaRPr lang="en-GB" dirty="0"/>
          </a:p>
          <a:p>
            <a:endParaRPr lang="en-GB" dirty="0"/>
          </a:p>
          <a:p>
            <a:r>
              <a:rPr lang="en-GB" dirty="0"/>
              <a:t>Can you think of other elements</a:t>
            </a:r>
          </a:p>
          <a:p>
            <a:endParaRPr lang="en-GB" dirty="0"/>
          </a:p>
          <a:p>
            <a:endParaRPr lang="en-GB" dirty="0"/>
          </a:p>
          <a:p>
            <a:endParaRPr lang="en-GB" dirty="0"/>
          </a:p>
        </p:txBody>
      </p:sp>
      <p:sp>
        <p:nvSpPr>
          <p:cNvPr id="5" name="Footer Placeholder 4">
            <a:extLst>
              <a:ext uri="{FF2B5EF4-FFF2-40B4-BE49-F238E27FC236}">
                <a16:creationId xmlns:a16="http://schemas.microsoft.com/office/drawing/2014/main" id="{068F0F2C-4572-6C4D-B407-50F0C60BDB86}"/>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1585589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Voice over: </a:t>
            </a:r>
          </a:p>
          <a:p>
            <a:endParaRPr lang="en-GB" dirty="0"/>
          </a:p>
          <a:p>
            <a:r>
              <a:rPr lang="en-GB" dirty="0"/>
              <a:t>Digital human rights issues related to the harvesting the ‘Big Data’ used in </a:t>
            </a:r>
            <a:r>
              <a:rPr lang="en-GB" dirty="0" err="1"/>
              <a:t>Maching</a:t>
            </a:r>
            <a:r>
              <a:rPr lang="en-GB" dirty="0"/>
              <a:t> Learning where humans have not given informed consent or where data is used in ways that were not consented to. </a:t>
            </a:r>
          </a:p>
          <a:p>
            <a:endParaRPr lang="en-GB" dirty="0"/>
          </a:p>
          <a:p>
            <a:r>
              <a:rPr lang="en-GB" dirty="0"/>
              <a:t>Often we consent to things without reading the fine print.</a:t>
            </a:r>
          </a:p>
          <a:p>
            <a:endParaRPr lang="en-GB" dirty="0"/>
          </a:p>
          <a:p>
            <a:r>
              <a:rPr lang="en-GB" dirty="0"/>
              <a:t>Issues of consent and privacy extends to the surreptitious collection, storage and sharing of biometric (of the body) data. Biometric data collection represents a threat to the </a:t>
            </a:r>
            <a:r>
              <a:rPr lang="en-GB" dirty="0">
                <a:hlinkClick r:id="rId3"/>
              </a:rPr>
              <a:t>human right to bodily integrity</a:t>
            </a:r>
            <a:r>
              <a:rPr lang="en-GB" dirty="0"/>
              <a:t> and is legally considered sensitive data that require a very careful and fully justified position before implementation, especially with vulnerable populations such as children.</a:t>
            </a:r>
          </a:p>
        </p:txBody>
      </p:sp>
      <p:sp>
        <p:nvSpPr>
          <p:cNvPr id="5" name="Footer Placeholder 4">
            <a:extLst>
              <a:ext uri="{FF2B5EF4-FFF2-40B4-BE49-F238E27FC236}">
                <a16:creationId xmlns:a16="http://schemas.microsoft.com/office/drawing/2014/main" id="{48A696E5-9B16-E147-BDF5-A86B6A0B2055}"/>
              </a:ext>
            </a:extLst>
          </p:cNvPr>
          <p:cNvSpPr>
            <a:spLocks noGrp="1"/>
          </p:cNvSpPr>
          <p:nvPr>
            <p:ph type="ftr" sz="quarter" idx="4"/>
          </p:nvPr>
        </p:nvSpPr>
        <p:spPr/>
        <p:txBody>
          <a:bodyPr/>
          <a:lstStyle/>
          <a:p>
            <a:endParaRPr lang="en-GB"/>
          </a:p>
        </p:txBody>
      </p:sp>
    </p:spTree>
    <p:extLst>
      <p:ext uri="{BB962C8B-B14F-4D97-AF65-F5344CB8AC3E}">
        <p14:creationId xmlns:p14="http://schemas.microsoft.com/office/powerpoint/2010/main" val="194079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02148-CC61-2A4A-A4C6-D9224950ACF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3F2BEA5-4E99-BD4E-9EE2-E6E2BEF516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C4BB938-F610-2044-805E-DD27A277042D}"/>
              </a:ext>
            </a:extLst>
          </p:cNvPr>
          <p:cNvSpPr>
            <a:spLocks noGrp="1"/>
          </p:cNvSpPr>
          <p:nvPr>
            <p:ph type="dt" sz="half" idx="10"/>
          </p:nvPr>
        </p:nvSpPr>
        <p:spPr/>
        <p:txBody>
          <a:bodyPr/>
          <a:lstStyle/>
          <a:p>
            <a:fld id="{FEEC5769-8D8C-3841-9576-BDA8A0EFF9C7}" type="datetime1">
              <a:rPr lang="fr-FR" smtClean="0"/>
              <a:t>03/10/2021</a:t>
            </a:fld>
            <a:endParaRPr lang="en-GB"/>
          </a:p>
        </p:txBody>
      </p:sp>
      <p:sp>
        <p:nvSpPr>
          <p:cNvPr id="5" name="Footer Placeholder 4">
            <a:extLst>
              <a:ext uri="{FF2B5EF4-FFF2-40B4-BE49-F238E27FC236}">
                <a16:creationId xmlns:a16="http://schemas.microsoft.com/office/drawing/2014/main" id="{6B8B1528-552D-894C-8C7E-C27A540D16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5FFB7E-EB0F-4B4E-B80A-20502C99C57D}"/>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1772031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89169-4FAF-9048-A431-ABD356C991F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DF1C616-FB95-1C45-9C9D-E4AAE7E5DF2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65D03EA-56D0-E642-BA0C-C784A2E0F181}"/>
              </a:ext>
            </a:extLst>
          </p:cNvPr>
          <p:cNvSpPr>
            <a:spLocks noGrp="1"/>
          </p:cNvSpPr>
          <p:nvPr>
            <p:ph type="dt" sz="half" idx="10"/>
          </p:nvPr>
        </p:nvSpPr>
        <p:spPr/>
        <p:txBody>
          <a:bodyPr/>
          <a:lstStyle/>
          <a:p>
            <a:fld id="{239DBBA4-0E9A-5A42-A0A2-E709BBCC432A}" type="datetime1">
              <a:rPr lang="fr-FR" smtClean="0"/>
              <a:t>03/10/2021</a:t>
            </a:fld>
            <a:endParaRPr lang="en-GB"/>
          </a:p>
        </p:txBody>
      </p:sp>
      <p:sp>
        <p:nvSpPr>
          <p:cNvPr id="5" name="Footer Placeholder 4">
            <a:extLst>
              <a:ext uri="{FF2B5EF4-FFF2-40B4-BE49-F238E27FC236}">
                <a16:creationId xmlns:a16="http://schemas.microsoft.com/office/drawing/2014/main" id="{9866C840-A203-9447-96E5-40A24BA38B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9C374D-3AD1-684A-8F49-60C9E363BCBF}"/>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2202852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23EDAC-4796-EC4F-B22E-7F94DC281587}"/>
              </a:ext>
            </a:extLst>
          </p:cNvPr>
          <p:cNvSpPr>
            <a:spLocks noGrp="1"/>
          </p:cNvSpPr>
          <p:nvPr>
            <p:ph type="title" orient="vert"/>
          </p:nvPr>
        </p:nvSpPr>
        <p:spPr>
          <a:xfrm>
            <a:off x="8724901"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68ADDE0-5535-334D-ABA4-9F6EF3AB00E3}"/>
              </a:ext>
            </a:extLst>
          </p:cNvPr>
          <p:cNvSpPr>
            <a:spLocks noGrp="1"/>
          </p:cNvSpPr>
          <p:nvPr>
            <p:ph type="body" orient="vert" idx="1"/>
          </p:nvPr>
        </p:nvSpPr>
        <p:spPr>
          <a:xfrm>
            <a:off x="83820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73562B5-7797-864E-BC91-18E1FF3A3733}"/>
              </a:ext>
            </a:extLst>
          </p:cNvPr>
          <p:cNvSpPr>
            <a:spLocks noGrp="1"/>
          </p:cNvSpPr>
          <p:nvPr>
            <p:ph type="dt" sz="half" idx="10"/>
          </p:nvPr>
        </p:nvSpPr>
        <p:spPr/>
        <p:txBody>
          <a:bodyPr/>
          <a:lstStyle/>
          <a:p>
            <a:fld id="{8C8CE842-EFF9-E14D-B142-DCACD011D4FF}" type="datetime1">
              <a:rPr lang="fr-FR" smtClean="0"/>
              <a:t>03/10/2021</a:t>
            </a:fld>
            <a:endParaRPr lang="en-GB"/>
          </a:p>
        </p:txBody>
      </p:sp>
      <p:sp>
        <p:nvSpPr>
          <p:cNvPr id="5" name="Footer Placeholder 4">
            <a:extLst>
              <a:ext uri="{FF2B5EF4-FFF2-40B4-BE49-F238E27FC236}">
                <a16:creationId xmlns:a16="http://schemas.microsoft.com/office/drawing/2014/main" id="{0C546FF7-C6B3-EF49-A974-DFD8F179C7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6F6CAA-AFCB-7A4B-A9E6-5ED770D983B5}"/>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1903532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65378-2407-4643-9825-02A4DDEC665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8386BBC-3E2C-9748-B9A7-58084231AFA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A8A1DAA-AC15-304F-9DB2-8ADEA7AB974E}"/>
              </a:ext>
            </a:extLst>
          </p:cNvPr>
          <p:cNvSpPr>
            <a:spLocks noGrp="1"/>
          </p:cNvSpPr>
          <p:nvPr>
            <p:ph type="dt" sz="half" idx="10"/>
          </p:nvPr>
        </p:nvSpPr>
        <p:spPr/>
        <p:txBody>
          <a:bodyPr/>
          <a:lstStyle/>
          <a:p>
            <a:fld id="{8C012825-E35D-6646-9973-1DFD49495941}" type="datetime1">
              <a:rPr lang="fr-FR" smtClean="0"/>
              <a:t>03/10/2021</a:t>
            </a:fld>
            <a:endParaRPr lang="en-GB"/>
          </a:p>
        </p:txBody>
      </p:sp>
      <p:sp>
        <p:nvSpPr>
          <p:cNvPr id="5" name="Footer Placeholder 4">
            <a:extLst>
              <a:ext uri="{FF2B5EF4-FFF2-40B4-BE49-F238E27FC236}">
                <a16:creationId xmlns:a16="http://schemas.microsoft.com/office/drawing/2014/main" id="{A4B2AA76-A6F8-F547-898E-5482346AE2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6EE3B5-D316-D148-9278-90ECE7D143C1}"/>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376761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9CAB-67AE-C548-A8DD-6C65D2FC0C8D}"/>
              </a:ext>
            </a:extLst>
          </p:cNvPr>
          <p:cNvSpPr>
            <a:spLocks noGrp="1"/>
          </p:cNvSpPr>
          <p:nvPr>
            <p:ph type="title"/>
          </p:nvPr>
        </p:nvSpPr>
        <p:spPr>
          <a:xfrm>
            <a:off x="831851" y="1709740"/>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987B4D9-0E0E-7B49-A6B4-2C7204856097}"/>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4D488EE-275D-824B-926A-2EC20D848454}"/>
              </a:ext>
            </a:extLst>
          </p:cNvPr>
          <p:cNvSpPr>
            <a:spLocks noGrp="1"/>
          </p:cNvSpPr>
          <p:nvPr>
            <p:ph type="dt" sz="half" idx="10"/>
          </p:nvPr>
        </p:nvSpPr>
        <p:spPr/>
        <p:txBody>
          <a:bodyPr/>
          <a:lstStyle/>
          <a:p>
            <a:fld id="{ED31C36D-9C64-B74D-AAEA-22CD657A886A}" type="datetime1">
              <a:rPr lang="fr-FR" smtClean="0"/>
              <a:t>03/10/2021</a:t>
            </a:fld>
            <a:endParaRPr lang="en-GB"/>
          </a:p>
        </p:txBody>
      </p:sp>
      <p:sp>
        <p:nvSpPr>
          <p:cNvPr id="5" name="Footer Placeholder 4">
            <a:extLst>
              <a:ext uri="{FF2B5EF4-FFF2-40B4-BE49-F238E27FC236}">
                <a16:creationId xmlns:a16="http://schemas.microsoft.com/office/drawing/2014/main" id="{A6678A21-5E7B-3940-841C-F09C603702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48CA06-481B-5B4F-99C0-9AAAA7B6C3A1}"/>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500360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E89B3-61E5-AF44-BEC4-6AD9B59FCD2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D326EA2-6122-B74D-B103-C82DA460652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D3CF54D-A2F5-3A4B-9830-818C8C4D4EF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B87991C-506D-7D4C-8C55-3B79B1245453}"/>
              </a:ext>
            </a:extLst>
          </p:cNvPr>
          <p:cNvSpPr>
            <a:spLocks noGrp="1"/>
          </p:cNvSpPr>
          <p:nvPr>
            <p:ph type="dt" sz="half" idx="10"/>
          </p:nvPr>
        </p:nvSpPr>
        <p:spPr/>
        <p:txBody>
          <a:bodyPr/>
          <a:lstStyle/>
          <a:p>
            <a:fld id="{CAA4E7C0-E3D0-1A48-9422-74877EF98438}" type="datetime1">
              <a:rPr lang="fr-FR" smtClean="0"/>
              <a:t>03/10/2021</a:t>
            </a:fld>
            <a:endParaRPr lang="en-GB"/>
          </a:p>
        </p:txBody>
      </p:sp>
      <p:sp>
        <p:nvSpPr>
          <p:cNvPr id="6" name="Footer Placeholder 5">
            <a:extLst>
              <a:ext uri="{FF2B5EF4-FFF2-40B4-BE49-F238E27FC236}">
                <a16:creationId xmlns:a16="http://schemas.microsoft.com/office/drawing/2014/main" id="{7E5FAFDC-F129-ED40-A2C1-64E92B9C45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434152-DEEB-3441-981D-894C9EDD6308}"/>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142554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25AF0-0908-3842-A1C5-F905E2E869DC}"/>
              </a:ext>
            </a:extLst>
          </p:cNvPr>
          <p:cNvSpPr>
            <a:spLocks noGrp="1"/>
          </p:cNvSpPr>
          <p:nvPr>
            <p:ph type="title"/>
          </p:nvPr>
        </p:nvSpPr>
        <p:spPr>
          <a:xfrm>
            <a:off x="839788" y="365127"/>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41CAE0A-F1C4-3A45-A0AE-DE288D4A7947}"/>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ABE4719-AABB-2C47-8B87-E30F25F4CD8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BA04FB0-A1B1-5046-9CD6-164F55FEF0D0}"/>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3BB76D6-033E-BE45-874D-E006384FB8D4}"/>
              </a:ext>
            </a:extLst>
          </p:cNvPr>
          <p:cNvSpPr>
            <a:spLocks noGrp="1"/>
          </p:cNvSpPr>
          <p:nvPr>
            <p:ph sz="quarter" idx="4"/>
          </p:nvPr>
        </p:nvSpPr>
        <p:spPr>
          <a:xfrm>
            <a:off x="6172201"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F87BAF5-E8E5-4245-AB22-7E77AEEE3B28}"/>
              </a:ext>
            </a:extLst>
          </p:cNvPr>
          <p:cNvSpPr>
            <a:spLocks noGrp="1"/>
          </p:cNvSpPr>
          <p:nvPr>
            <p:ph type="dt" sz="half" idx="10"/>
          </p:nvPr>
        </p:nvSpPr>
        <p:spPr/>
        <p:txBody>
          <a:bodyPr/>
          <a:lstStyle/>
          <a:p>
            <a:fld id="{24894595-D11D-A64A-BFAA-47E9F6ED07EC}" type="datetime1">
              <a:rPr lang="fr-FR" smtClean="0"/>
              <a:t>03/10/2021</a:t>
            </a:fld>
            <a:endParaRPr lang="en-GB"/>
          </a:p>
        </p:txBody>
      </p:sp>
      <p:sp>
        <p:nvSpPr>
          <p:cNvPr id="8" name="Footer Placeholder 7">
            <a:extLst>
              <a:ext uri="{FF2B5EF4-FFF2-40B4-BE49-F238E27FC236}">
                <a16:creationId xmlns:a16="http://schemas.microsoft.com/office/drawing/2014/main" id="{648FAC0D-2E02-CF49-B278-A578F8C0288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033F780-84A7-9441-A9A6-A15732A6C0A1}"/>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2343268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65C4E-D6CF-184D-90EA-50A64D3254E2}"/>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0476E93-2C54-F14B-B513-C6827858EF25}"/>
              </a:ext>
            </a:extLst>
          </p:cNvPr>
          <p:cNvSpPr>
            <a:spLocks noGrp="1"/>
          </p:cNvSpPr>
          <p:nvPr>
            <p:ph type="dt" sz="half" idx="10"/>
          </p:nvPr>
        </p:nvSpPr>
        <p:spPr/>
        <p:txBody>
          <a:bodyPr/>
          <a:lstStyle/>
          <a:p>
            <a:fld id="{C97F812C-6B64-4044-94E0-05D759B4DBD7}" type="datetime1">
              <a:rPr lang="fr-FR" smtClean="0"/>
              <a:t>03/10/2021</a:t>
            </a:fld>
            <a:endParaRPr lang="en-GB"/>
          </a:p>
        </p:txBody>
      </p:sp>
      <p:sp>
        <p:nvSpPr>
          <p:cNvPr id="4" name="Footer Placeholder 3">
            <a:extLst>
              <a:ext uri="{FF2B5EF4-FFF2-40B4-BE49-F238E27FC236}">
                <a16:creationId xmlns:a16="http://schemas.microsoft.com/office/drawing/2014/main" id="{82E0F92D-7F77-BD47-A688-5D10D36079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B28413D-DFB6-EF49-A76A-5DC27A9695FD}"/>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823781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C022E7-E4A7-8E47-8D91-57F108A57648}"/>
              </a:ext>
            </a:extLst>
          </p:cNvPr>
          <p:cNvSpPr>
            <a:spLocks noGrp="1"/>
          </p:cNvSpPr>
          <p:nvPr>
            <p:ph type="dt" sz="half" idx="10"/>
          </p:nvPr>
        </p:nvSpPr>
        <p:spPr/>
        <p:txBody>
          <a:bodyPr/>
          <a:lstStyle/>
          <a:p>
            <a:fld id="{54D8C37E-EA8C-1F4E-AF2E-E73B73472190}" type="datetime1">
              <a:rPr lang="fr-FR" smtClean="0"/>
              <a:t>03/10/2021</a:t>
            </a:fld>
            <a:endParaRPr lang="en-GB"/>
          </a:p>
        </p:txBody>
      </p:sp>
      <p:sp>
        <p:nvSpPr>
          <p:cNvPr id="3" name="Footer Placeholder 2">
            <a:extLst>
              <a:ext uri="{FF2B5EF4-FFF2-40B4-BE49-F238E27FC236}">
                <a16:creationId xmlns:a16="http://schemas.microsoft.com/office/drawing/2014/main" id="{A7E3DB4A-4C43-FB4B-8C7A-0F7DABB9CE2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BD18213-9C7D-7141-BC4F-BB1F248C35AC}"/>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1980374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70E1C-2B60-1D40-A051-8AFAD8B90ED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16814BA0-4B9C-6D4A-BB3D-3FE35975707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E452662-04D3-3D47-9F14-F97F92B4EA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790AED6-677B-1F4D-A235-598FD0F5712E}"/>
              </a:ext>
            </a:extLst>
          </p:cNvPr>
          <p:cNvSpPr>
            <a:spLocks noGrp="1"/>
          </p:cNvSpPr>
          <p:nvPr>
            <p:ph type="dt" sz="half" idx="10"/>
          </p:nvPr>
        </p:nvSpPr>
        <p:spPr/>
        <p:txBody>
          <a:bodyPr/>
          <a:lstStyle/>
          <a:p>
            <a:fld id="{9DA2E78D-B738-5D4F-9A35-EE99910B5FCE}" type="datetime1">
              <a:rPr lang="fr-FR" smtClean="0"/>
              <a:t>03/10/2021</a:t>
            </a:fld>
            <a:endParaRPr lang="en-GB"/>
          </a:p>
        </p:txBody>
      </p:sp>
      <p:sp>
        <p:nvSpPr>
          <p:cNvPr id="6" name="Footer Placeholder 5">
            <a:extLst>
              <a:ext uri="{FF2B5EF4-FFF2-40B4-BE49-F238E27FC236}">
                <a16:creationId xmlns:a16="http://schemas.microsoft.com/office/drawing/2014/main" id="{438F4C9C-5CF6-A541-8954-B97E3323B5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17C120-D69F-BB4C-8ED3-62B03986AB73}"/>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4155483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26767-10F2-384B-82B2-1BE1ECB2AF1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2EFE244-4D7C-9A4D-AAB7-F3B5ABBDC3BF}"/>
              </a:ext>
            </a:extLst>
          </p:cNvPr>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F51295-21DB-644B-A54B-C6AF0D7B79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57D941-56BB-5047-8DBA-545162520CBF}"/>
              </a:ext>
            </a:extLst>
          </p:cNvPr>
          <p:cNvSpPr>
            <a:spLocks noGrp="1"/>
          </p:cNvSpPr>
          <p:nvPr>
            <p:ph type="dt" sz="half" idx="10"/>
          </p:nvPr>
        </p:nvSpPr>
        <p:spPr/>
        <p:txBody>
          <a:bodyPr/>
          <a:lstStyle/>
          <a:p>
            <a:fld id="{646F00F0-B569-AA42-BB55-DD50D15C8D54}" type="datetime1">
              <a:rPr lang="fr-FR" smtClean="0"/>
              <a:t>03/10/2021</a:t>
            </a:fld>
            <a:endParaRPr lang="en-GB"/>
          </a:p>
        </p:txBody>
      </p:sp>
      <p:sp>
        <p:nvSpPr>
          <p:cNvPr id="6" name="Footer Placeholder 5">
            <a:extLst>
              <a:ext uri="{FF2B5EF4-FFF2-40B4-BE49-F238E27FC236}">
                <a16:creationId xmlns:a16="http://schemas.microsoft.com/office/drawing/2014/main" id="{574127BD-B6D4-014F-AA3D-90238CAC16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FD96BD-5C42-0745-96C5-B1DA050FBDA8}"/>
              </a:ext>
            </a:extLst>
          </p:cNvPr>
          <p:cNvSpPr>
            <a:spLocks noGrp="1"/>
          </p:cNvSpPr>
          <p:nvPr>
            <p:ph type="sldNum" sz="quarter" idx="12"/>
          </p:nvPr>
        </p:nvSpPr>
        <p:spPr/>
        <p:txBody>
          <a:bodyPr/>
          <a:lstStyle/>
          <a:p>
            <a:fld id="{2B455ECA-9083-8946-93FC-DD4EAFD58FB7}" type="slidenum">
              <a:rPr lang="en-GB" smtClean="0"/>
              <a:t>‹#›</a:t>
            </a:fld>
            <a:endParaRPr lang="en-GB"/>
          </a:p>
        </p:txBody>
      </p:sp>
    </p:spTree>
    <p:extLst>
      <p:ext uri="{BB962C8B-B14F-4D97-AF65-F5344CB8AC3E}">
        <p14:creationId xmlns:p14="http://schemas.microsoft.com/office/powerpoint/2010/main" val="2960085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D1E35C-3FB5-EF47-AB75-3353598C4504}"/>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FFAC46C-1373-3C41-B06E-701ECB9910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122DE74-7B83-AF49-BA8F-461276D1CDF1}"/>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06C358-A7F1-934B-806C-2BFEF495E3A6}" type="datetime1">
              <a:rPr lang="fr-FR" smtClean="0"/>
              <a:t>03/10/2021</a:t>
            </a:fld>
            <a:endParaRPr lang="en-GB"/>
          </a:p>
        </p:txBody>
      </p:sp>
      <p:sp>
        <p:nvSpPr>
          <p:cNvPr id="5" name="Footer Placeholder 4">
            <a:extLst>
              <a:ext uri="{FF2B5EF4-FFF2-40B4-BE49-F238E27FC236}">
                <a16:creationId xmlns:a16="http://schemas.microsoft.com/office/drawing/2014/main" id="{3688ECAD-9744-4E45-9DBF-D126A6BDF1A7}"/>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FDAD8EA-AB6B-1D47-99B2-896DE8AB6CEC}"/>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455ECA-9083-8946-93FC-DD4EAFD58FB7}" type="slidenum">
              <a:rPr lang="en-GB" smtClean="0"/>
              <a:t>‹#›</a:t>
            </a:fld>
            <a:endParaRPr lang="en-GB"/>
          </a:p>
        </p:txBody>
      </p:sp>
    </p:spTree>
    <p:extLst>
      <p:ext uri="{BB962C8B-B14F-4D97-AF65-F5344CB8AC3E}">
        <p14:creationId xmlns:p14="http://schemas.microsoft.com/office/powerpoint/2010/main" val="2565574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BC3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A0B4A-232D-BD4B-A772-74F7647EC135}"/>
              </a:ext>
            </a:extLst>
          </p:cNvPr>
          <p:cNvSpPr>
            <a:spLocks noGrp="1"/>
          </p:cNvSpPr>
          <p:nvPr>
            <p:ph type="title"/>
          </p:nvPr>
        </p:nvSpPr>
        <p:spPr>
          <a:xfrm>
            <a:off x="838200" y="365127"/>
            <a:ext cx="10515600" cy="5297736"/>
          </a:xfrm>
        </p:spPr>
        <p:txBody>
          <a:bodyPr>
            <a:noAutofit/>
          </a:bodyPr>
          <a:lstStyle/>
          <a:p>
            <a:pPr algn="ctr"/>
            <a:r>
              <a:rPr lang="en-GB" sz="8800" b="1">
                <a:ln>
                  <a:solidFill>
                    <a:schemeClr val="tx1"/>
                  </a:solidFill>
                </a:ln>
                <a:solidFill>
                  <a:srgbClr val="5271FF"/>
                </a:solidFill>
                <a:latin typeface="Lato" panose="020F0502020204030203" pitchFamily="34" charset="0"/>
                <a:cs typeface="Lato" panose="020F0502020204030203" pitchFamily="34" charset="0"/>
              </a:rPr>
              <a:t>How to Make </a:t>
            </a:r>
            <a:br>
              <a:rPr lang="en-GB" sz="8800" b="1">
                <a:ln>
                  <a:solidFill>
                    <a:schemeClr val="tx1"/>
                  </a:solidFill>
                </a:ln>
                <a:solidFill>
                  <a:srgbClr val="5271FF"/>
                </a:solidFill>
                <a:latin typeface="Lato" panose="020F0502020204030203" pitchFamily="34" charset="0"/>
                <a:cs typeface="Lato" panose="020F0502020204030203" pitchFamily="34" charset="0"/>
              </a:rPr>
            </a:br>
            <a:r>
              <a:rPr lang="en-GB" sz="8800" b="1">
                <a:ln>
                  <a:solidFill>
                    <a:schemeClr val="tx1"/>
                  </a:solidFill>
                </a:ln>
                <a:solidFill>
                  <a:srgbClr val="5271FF"/>
                </a:solidFill>
                <a:latin typeface="Lato" panose="020F0502020204030203" pitchFamily="34" charset="0"/>
                <a:cs typeface="Lato" panose="020F0502020204030203" pitchFamily="34" charset="0"/>
              </a:rPr>
              <a:t>an Ethical Decision</a:t>
            </a:r>
            <a:endParaRPr lang="en-GB" sz="8800" b="1" dirty="0">
              <a:ln>
                <a:solidFill>
                  <a:schemeClr val="tx1"/>
                </a:solidFill>
              </a:ln>
              <a:solidFill>
                <a:srgbClr val="5271FF"/>
              </a:solidFill>
              <a:latin typeface="Lato" panose="020F0502020204030203" pitchFamily="34" charset="0"/>
              <a:cs typeface="Lato" panose="020F0502020204030203" pitchFamily="34" charset="0"/>
            </a:endParaRPr>
          </a:p>
        </p:txBody>
      </p:sp>
      <p:pic>
        <p:nvPicPr>
          <p:cNvPr id="4" name="Picture 3">
            <a:extLst>
              <a:ext uri="{FF2B5EF4-FFF2-40B4-BE49-F238E27FC236}">
                <a16:creationId xmlns:a16="http://schemas.microsoft.com/office/drawing/2014/main" id="{F9634DA1-D04D-3A49-B2CB-1EB425C669B2}"/>
              </a:ext>
            </a:extLst>
          </p:cNvPr>
          <p:cNvPicPr>
            <a:picLocks noChangeAspect="1"/>
          </p:cNvPicPr>
          <p:nvPr/>
        </p:nvPicPr>
        <p:blipFill>
          <a:blip r:embed="rId3"/>
          <a:stretch>
            <a:fillRect/>
          </a:stretch>
        </p:blipFill>
        <p:spPr>
          <a:xfrm>
            <a:off x="368300" y="5712559"/>
            <a:ext cx="469900" cy="850900"/>
          </a:xfrm>
          <a:prstGeom prst="rect">
            <a:avLst/>
          </a:prstGeom>
        </p:spPr>
      </p:pic>
    </p:spTree>
    <p:extLst>
      <p:ext uri="{BB962C8B-B14F-4D97-AF65-F5344CB8AC3E}">
        <p14:creationId xmlns:p14="http://schemas.microsoft.com/office/powerpoint/2010/main" val="2349320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770410" y="1748898"/>
            <a:ext cx="6651180" cy="2554545"/>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Develop a list </a:t>
            </a:r>
          </a:p>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of options</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39B3C75B-17F6-B149-8025-C8BA8EB11BE5}"/>
              </a:ext>
            </a:extLst>
          </p:cNvPr>
          <p:cNvPicPr>
            <a:picLocks noChangeAspect="1"/>
          </p:cNvPicPr>
          <p:nvPr/>
        </p:nvPicPr>
        <p:blipFill>
          <a:blip r:embed="rId3"/>
          <a:stretch>
            <a:fillRect/>
          </a:stretch>
        </p:blipFill>
        <p:spPr>
          <a:xfrm>
            <a:off x="120650" y="5865283"/>
            <a:ext cx="469900" cy="850900"/>
          </a:xfrm>
          <a:prstGeom prst="rect">
            <a:avLst/>
          </a:prstGeom>
        </p:spPr>
      </p:pic>
    </p:spTree>
    <p:extLst>
      <p:ext uri="{BB962C8B-B14F-4D97-AF65-F5344CB8AC3E}">
        <p14:creationId xmlns:p14="http://schemas.microsoft.com/office/powerpoint/2010/main" val="1139953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345715" y="2548998"/>
            <a:ext cx="7500579"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Test the options</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1985C88A-50A3-8A46-9A3A-78738C9ABC1E}"/>
              </a:ext>
            </a:extLst>
          </p:cNvPr>
          <p:cNvPicPr>
            <a:picLocks noChangeAspect="1"/>
          </p:cNvPicPr>
          <p:nvPr/>
        </p:nvPicPr>
        <p:blipFill>
          <a:blip r:embed="rId3"/>
          <a:stretch>
            <a:fillRect/>
          </a:stretch>
        </p:blipFill>
        <p:spPr>
          <a:xfrm>
            <a:off x="171450" y="5797550"/>
            <a:ext cx="469900" cy="850900"/>
          </a:xfrm>
          <a:prstGeom prst="rect">
            <a:avLst/>
          </a:prstGeom>
        </p:spPr>
      </p:pic>
    </p:spTree>
    <p:extLst>
      <p:ext uri="{BB962C8B-B14F-4D97-AF65-F5344CB8AC3E}">
        <p14:creationId xmlns:p14="http://schemas.microsoft.com/office/powerpoint/2010/main" val="279079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3665790" y="2548998"/>
            <a:ext cx="4860433"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Harm Test</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3" name="Picture 2">
            <a:extLst>
              <a:ext uri="{FF2B5EF4-FFF2-40B4-BE49-F238E27FC236}">
                <a16:creationId xmlns:a16="http://schemas.microsoft.com/office/drawing/2014/main" id="{B05F8C45-A4DE-AD45-BEFF-A38FBD542414}"/>
              </a:ext>
            </a:extLst>
          </p:cNvPr>
          <p:cNvPicPr>
            <a:picLocks noChangeAspect="1"/>
          </p:cNvPicPr>
          <p:nvPr/>
        </p:nvPicPr>
        <p:blipFill>
          <a:blip r:embed="rId3"/>
          <a:stretch>
            <a:fillRect/>
          </a:stretch>
        </p:blipFill>
        <p:spPr>
          <a:xfrm>
            <a:off x="188383" y="5831416"/>
            <a:ext cx="469900" cy="850900"/>
          </a:xfrm>
          <a:prstGeom prst="rect">
            <a:avLst/>
          </a:prstGeom>
        </p:spPr>
      </p:pic>
    </p:spTree>
    <p:extLst>
      <p:ext uri="{BB962C8B-B14F-4D97-AF65-F5344CB8AC3E}">
        <p14:creationId xmlns:p14="http://schemas.microsoft.com/office/powerpoint/2010/main" val="3431276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3002853" y="2548998"/>
            <a:ext cx="6186310"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Publicity test</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2B64C88A-1C21-3D44-BFA0-236497AEDD89}"/>
              </a:ext>
            </a:extLst>
          </p:cNvPr>
          <p:cNvPicPr>
            <a:picLocks noChangeAspect="1"/>
          </p:cNvPicPr>
          <p:nvPr/>
        </p:nvPicPr>
        <p:blipFill>
          <a:blip r:embed="rId3"/>
          <a:stretch>
            <a:fillRect/>
          </a:stretch>
        </p:blipFill>
        <p:spPr>
          <a:xfrm>
            <a:off x="171449" y="5848350"/>
            <a:ext cx="469900" cy="850900"/>
          </a:xfrm>
          <a:prstGeom prst="rect">
            <a:avLst/>
          </a:prstGeom>
        </p:spPr>
      </p:pic>
    </p:spTree>
    <p:extLst>
      <p:ext uri="{BB962C8B-B14F-4D97-AF65-F5344CB8AC3E}">
        <p14:creationId xmlns:p14="http://schemas.microsoft.com/office/powerpoint/2010/main" val="601676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089143" y="2548998"/>
            <a:ext cx="8013732"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Defensibility test</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23E91705-3014-414A-8C09-8E8861547CD8}"/>
              </a:ext>
            </a:extLst>
          </p:cNvPr>
          <p:cNvPicPr>
            <a:picLocks noChangeAspect="1"/>
          </p:cNvPicPr>
          <p:nvPr/>
        </p:nvPicPr>
        <p:blipFill>
          <a:blip r:embed="rId3"/>
          <a:stretch>
            <a:fillRect/>
          </a:stretch>
        </p:blipFill>
        <p:spPr>
          <a:xfrm>
            <a:off x="84667" y="5831417"/>
            <a:ext cx="469900" cy="850900"/>
          </a:xfrm>
          <a:prstGeom prst="rect">
            <a:avLst/>
          </a:prstGeom>
        </p:spPr>
      </p:pic>
    </p:spTree>
    <p:extLst>
      <p:ext uri="{BB962C8B-B14F-4D97-AF65-F5344CB8AC3E}">
        <p14:creationId xmlns:p14="http://schemas.microsoft.com/office/powerpoint/2010/main" val="2820550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032237" y="2548998"/>
            <a:ext cx="8127546"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Reversibility test</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63D2D374-E5E5-424E-944C-147496A5A114}"/>
              </a:ext>
            </a:extLst>
          </p:cNvPr>
          <p:cNvPicPr>
            <a:picLocks noChangeAspect="1"/>
          </p:cNvPicPr>
          <p:nvPr/>
        </p:nvPicPr>
        <p:blipFill>
          <a:blip r:embed="rId3"/>
          <a:stretch>
            <a:fillRect/>
          </a:stretch>
        </p:blipFill>
        <p:spPr>
          <a:xfrm>
            <a:off x="120650" y="5814484"/>
            <a:ext cx="469900" cy="850900"/>
          </a:xfrm>
          <a:prstGeom prst="rect">
            <a:avLst/>
          </a:prstGeom>
        </p:spPr>
      </p:pic>
    </p:spTree>
    <p:extLst>
      <p:ext uri="{BB962C8B-B14F-4D97-AF65-F5344CB8AC3E}">
        <p14:creationId xmlns:p14="http://schemas.microsoft.com/office/powerpoint/2010/main" val="324467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739960" y="2548998"/>
            <a:ext cx="6712094"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Colleague test</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BAA60CCA-3D5D-1945-81B1-C3FC15AD254E}"/>
              </a:ext>
            </a:extLst>
          </p:cNvPr>
          <p:cNvPicPr>
            <a:picLocks noChangeAspect="1"/>
          </p:cNvPicPr>
          <p:nvPr/>
        </p:nvPicPr>
        <p:blipFill>
          <a:blip r:embed="rId3"/>
          <a:stretch>
            <a:fillRect/>
          </a:stretch>
        </p:blipFill>
        <p:spPr>
          <a:xfrm>
            <a:off x="154516" y="5865284"/>
            <a:ext cx="469900" cy="850900"/>
          </a:xfrm>
          <a:prstGeom prst="rect">
            <a:avLst/>
          </a:prstGeom>
        </p:spPr>
      </p:pic>
    </p:spTree>
    <p:extLst>
      <p:ext uri="{BB962C8B-B14F-4D97-AF65-F5344CB8AC3E}">
        <p14:creationId xmlns:p14="http://schemas.microsoft.com/office/powerpoint/2010/main" val="1344397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182918" y="2548998"/>
            <a:ext cx="7826181"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Professional test</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038A1B53-8547-C142-9A00-D482ECD85836}"/>
              </a:ext>
            </a:extLst>
          </p:cNvPr>
          <p:cNvPicPr>
            <a:picLocks noChangeAspect="1"/>
          </p:cNvPicPr>
          <p:nvPr/>
        </p:nvPicPr>
        <p:blipFill>
          <a:blip r:embed="rId3"/>
          <a:stretch>
            <a:fillRect/>
          </a:stretch>
        </p:blipFill>
        <p:spPr>
          <a:xfrm>
            <a:off x="120650" y="5848350"/>
            <a:ext cx="469900" cy="850900"/>
          </a:xfrm>
          <a:prstGeom prst="rect">
            <a:avLst/>
          </a:prstGeom>
        </p:spPr>
      </p:pic>
    </p:spTree>
    <p:extLst>
      <p:ext uri="{BB962C8B-B14F-4D97-AF65-F5344CB8AC3E}">
        <p14:creationId xmlns:p14="http://schemas.microsoft.com/office/powerpoint/2010/main" val="2707953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038647" y="2548998"/>
            <a:ext cx="8114722"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Organization test</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EA5AB81C-8B9B-C54B-9519-1E829B085A70}"/>
              </a:ext>
            </a:extLst>
          </p:cNvPr>
          <p:cNvPicPr>
            <a:picLocks noChangeAspect="1"/>
          </p:cNvPicPr>
          <p:nvPr/>
        </p:nvPicPr>
        <p:blipFill>
          <a:blip r:embed="rId3"/>
          <a:stretch>
            <a:fillRect/>
          </a:stretch>
        </p:blipFill>
        <p:spPr>
          <a:xfrm>
            <a:off x="205317" y="5763684"/>
            <a:ext cx="469900" cy="850900"/>
          </a:xfrm>
          <a:prstGeom prst="rect">
            <a:avLst/>
          </a:prstGeom>
        </p:spPr>
      </p:pic>
    </p:spTree>
    <p:extLst>
      <p:ext uri="{BB962C8B-B14F-4D97-AF65-F5344CB8AC3E}">
        <p14:creationId xmlns:p14="http://schemas.microsoft.com/office/powerpoint/2010/main" val="1207678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3219250" y="2151727"/>
            <a:ext cx="5753499" cy="2554545"/>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Verify task</a:t>
            </a:r>
          </a:p>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Completion</a:t>
            </a:r>
            <a:r>
              <a:rPr lang="en-GB" sz="8000" b="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a:t>
            </a:r>
            <a:endParaRPr lang="en-GB" sz="80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B6A647EA-AD1F-A947-A462-2A4F912E1565}"/>
              </a:ext>
            </a:extLst>
          </p:cNvPr>
          <p:cNvPicPr>
            <a:picLocks noChangeAspect="1"/>
          </p:cNvPicPr>
          <p:nvPr/>
        </p:nvPicPr>
        <p:blipFill>
          <a:blip r:embed="rId3"/>
          <a:stretch>
            <a:fillRect/>
          </a:stretch>
        </p:blipFill>
        <p:spPr>
          <a:xfrm>
            <a:off x="188384" y="5797550"/>
            <a:ext cx="469900" cy="850900"/>
          </a:xfrm>
          <a:prstGeom prst="rect">
            <a:avLst/>
          </a:prstGeom>
        </p:spPr>
      </p:pic>
    </p:spTree>
    <p:extLst>
      <p:ext uri="{BB962C8B-B14F-4D97-AF65-F5344CB8AC3E}">
        <p14:creationId xmlns:p14="http://schemas.microsoft.com/office/powerpoint/2010/main" val="164947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1901585" y="2548998"/>
            <a:ext cx="8388836"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State the problem</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5EB5F02A-B411-3D4B-B11F-056DA14EBF22}"/>
              </a:ext>
            </a:extLst>
          </p:cNvPr>
          <p:cNvPicPr>
            <a:picLocks noChangeAspect="1"/>
          </p:cNvPicPr>
          <p:nvPr/>
        </p:nvPicPr>
        <p:blipFill>
          <a:blip r:embed="rId3"/>
          <a:stretch>
            <a:fillRect/>
          </a:stretch>
        </p:blipFill>
        <p:spPr>
          <a:xfrm>
            <a:off x="133902" y="5817428"/>
            <a:ext cx="469900" cy="850900"/>
          </a:xfrm>
          <a:prstGeom prst="rect">
            <a:avLst/>
          </a:prstGeom>
        </p:spPr>
      </p:pic>
    </p:spTree>
    <p:extLst>
      <p:ext uri="{BB962C8B-B14F-4D97-AF65-F5344CB8AC3E}">
        <p14:creationId xmlns:p14="http://schemas.microsoft.com/office/powerpoint/2010/main" val="2300377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BBC3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DAAE40-A607-8046-A4D6-53AD93CD68B2}"/>
              </a:ext>
            </a:extLst>
          </p:cNvPr>
          <p:cNvSpPr txBox="1"/>
          <p:nvPr/>
        </p:nvSpPr>
        <p:spPr>
          <a:xfrm>
            <a:off x="3070973" y="2628781"/>
            <a:ext cx="6050054" cy="1600438"/>
          </a:xfrm>
          <a:prstGeom prst="rect">
            <a:avLst/>
          </a:prstGeom>
          <a:noFill/>
        </p:spPr>
        <p:txBody>
          <a:bodyPr wrap="none" rtlCol="0">
            <a:spAutoFit/>
          </a:bodyPr>
          <a:lstStyle/>
          <a:p>
            <a:r>
              <a:rPr lang="en-GB" sz="8000" b="1" dirty="0">
                <a:ln w="10160">
                  <a:solidFill>
                    <a:schemeClr val="tx1"/>
                  </a:solidFill>
                  <a:prstDash val="solid"/>
                </a:ln>
                <a:solidFill>
                  <a:srgbClr val="5271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Future Proof</a:t>
            </a:r>
            <a:endParaRPr lang="en-GB" sz="8000" b="1" dirty="0">
              <a:ln w="10160">
                <a:solidFill>
                  <a:schemeClr val="tx1"/>
                </a:solidFill>
                <a:prstDash val="solid"/>
              </a:ln>
              <a:solidFill>
                <a:srgbClr val="5271FF"/>
              </a:solidFill>
              <a:effectLst>
                <a:outerShdw blurRad="38100" dist="22860" dir="5400000" algn="tl" rotWithShape="0">
                  <a:srgbClr val="000000">
                    <a:alpha val="30000"/>
                  </a:srgbClr>
                </a:outerShdw>
              </a:effectLst>
            </a:endParaRPr>
          </a:p>
          <a:p>
            <a:endParaRPr lang="en-GB" dirty="0"/>
          </a:p>
        </p:txBody>
      </p:sp>
      <p:pic>
        <p:nvPicPr>
          <p:cNvPr id="2" name="Picture 1">
            <a:extLst>
              <a:ext uri="{FF2B5EF4-FFF2-40B4-BE49-F238E27FC236}">
                <a16:creationId xmlns:a16="http://schemas.microsoft.com/office/drawing/2014/main" id="{ED062505-BC24-9648-ACB0-E70323A5497F}"/>
              </a:ext>
            </a:extLst>
          </p:cNvPr>
          <p:cNvPicPr>
            <a:picLocks noChangeAspect="1"/>
          </p:cNvPicPr>
          <p:nvPr/>
        </p:nvPicPr>
        <p:blipFill>
          <a:blip r:embed="rId3"/>
          <a:stretch>
            <a:fillRect/>
          </a:stretch>
        </p:blipFill>
        <p:spPr>
          <a:xfrm>
            <a:off x="239183" y="5831417"/>
            <a:ext cx="469900" cy="850900"/>
          </a:xfrm>
          <a:prstGeom prst="rect">
            <a:avLst/>
          </a:prstGeom>
        </p:spPr>
      </p:pic>
    </p:spTree>
    <p:extLst>
      <p:ext uri="{BB962C8B-B14F-4D97-AF65-F5344CB8AC3E}">
        <p14:creationId xmlns:p14="http://schemas.microsoft.com/office/powerpoint/2010/main" val="297630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469049" y="2548998"/>
            <a:ext cx="7253909"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Check the facts</a:t>
            </a:r>
          </a:p>
        </p:txBody>
      </p:sp>
      <p:pic>
        <p:nvPicPr>
          <p:cNvPr id="2" name="Picture 1">
            <a:extLst>
              <a:ext uri="{FF2B5EF4-FFF2-40B4-BE49-F238E27FC236}">
                <a16:creationId xmlns:a16="http://schemas.microsoft.com/office/drawing/2014/main" id="{FDE6A70E-DB76-C84B-9F9E-06461405966A}"/>
              </a:ext>
            </a:extLst>
          </p:cNvPr>
          <p:cNvPicPr>
            <a:picLocks noChangeAspect="1"/>
          </p:cNvPicPr>
          <p:nvPr/>
        </p:nvPicPr>
        <p:blipFill>
          <a:blip r:embed="rId3"/>
          <a:stretch>
            <a:fillRect/>
          </a:stretch>
        </p:blipFill>
        <p:spPr>
          <a:xfrm>
            <a:off x="137584" y="5780617"/>
            <a:ext cx="469900" cy="850900"/>
          </a:xfrm>
          <a:prstGeom prst="rect">
            <a:avLst/>
          </a:prstGeom>
        </p:spPr>
      </p:pic>
    </p:spTree>
    <p:extLst>
      <p:ext uri="{BB962C8B-B14F-4D97-AF65-F5344CB8AC3E}">
        <p14:creationId xmlns:p14="http://schemas.microsoft.com/office/powerpoint/2010/main" val="3647067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849760" y="2151729"/>
            <a:ext cx="6492483" cy="2554545"/>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Who are the </a:t>
            </a:r>
          </a:p>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stakeholders?</a:t>
            </a:r>
          </a:p>
        </p:txBody>
      </p:sp>
      <p:pic>
        <p:nvPicPr>
          <p:cNvPr id="2" name="Picture 1">
            <a:extLst>
              <a:ext uri="{FF2B5EF4-FFF2-40B4-BE49-F238E27FC236}">
                <a16:creationId xmlns:a16="http://schemas.microsoft.com/office/drawing/2014/main" id="{199C4820-C104-0345-BF63-B6793A22A1EF}"/>
              </a:ext>
            </a:extLst>
          </p:cNvPr>
          <p:cNvPicPr>
            <a:picLocks noChangeAspect="1"/>
          </p:cNvPicPr>
          <p:nvPr/>
        </p:nvPicPr>
        <p:blipFill>
          <a:blip r:embed="rId3"/>
          <a:stretch>
            <a:fillRect/>
          </a:stretch>
        </p:blipFill>
        <p:spPr>
          <a:xfrm>
            <a:off x="137583" y="5848349"/>
            <a:ext cx="469900" cy="850900"/>
          </a:xfrm>
          <a:prstGeom prst="rect">
            <a:avLst/>
          </a:prstGeom>
        </p:spPr>
      </p:pic>
    </p:spTree>
    <p:extLst>
      <p:ext uri="{BB962C8B-B14F-4D97-AF65-F5344CB8AC3E}">
        <p14:creationId xmlns:p14="http://schemas.microsoft.com/office/powerpoint/2010/main" val="3192173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105165" y="2151729"/>
            <a:ext cx="7981673" cy="2554545"/>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Who are the </a:t>
            </a:r>
          </a:p>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decision makers?</a:t>
            </a:r>
          </a:p>
        </p:txBody>
      </p:sp>
      <p:pic>
        <p:nvPicPr>
          <p:cNvPr id="2" name="Picture 1">
            <a:extLst>
              <a:ext uri="{FF2B5EF4-FFF2-40B4-BE49-F238E27FC236}">
                <a16:creationId xmlns:a16="http://schemas.microsoft.com/office/drawing/2014/main" id="{67A0D2CF-A1BF-6440-A7DB-8309948EE4CD}"/>
              </a:ext>
            </a:extLst>
          </p:cNvPr>
          <p:cNvPicPr>
            <a:picLocks noChangeAspect="1"/>
          </p:cNvPicPr>
          <p:nvPr/>
        </p:nvPicPr>
        <p:blipFill>
          <a:blip r:embed="rId3"/>
          <a:stretch>
            <a:fillRect/>
          </a:stretch>
        </p:blipFill>
        <p:spPr>
          <a:xfrm>
            <a:off x="120650" y="5848350"/>
            <a:ext cx="469900" cy="850900"/>
          </a:xfrm>
          <a:prstGeom prst="rect">
            <a:avLst/>
          </a:prstGeom>
        </p:spPr>
      </p:pic>
    </p:spTree>
    <p:extLst>
      <p:ext uri="{BB962C8B-B14F-4D97-AF65-F5344CB8AC3E}">
        <p14:creationId xmlns:p14="http://schemas.microsoft.com/office/powerpoint/2010/main" val="2247046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2660604" y="2636084"/>
            <a:ext cx="6870792"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Who</a:t>
            </a:r>
            <a:r>
              <a:rPr lang="en-GB" sz="8000" b="1" dirty="0">
                <a:ln w="10160">
                  <a:solidFill>
                    <a:schemeClr val="tx1"/>
                  </a:solidFill>
                  <a:prstDash val="solid"/>
                </a:ln>
                <a:solidFill>
                  <a:srgbClr val="BBC3FF"/>
                </a:solidFill>
                <a:effectLst>
                  <a:innerShdw blurRad="63500" dist="50800" dir="5400000">
                    <a:prstClr val="black">
                      <a:alpha val="50000"/>
                    </a:prstClr>
                  </a:innerShdw>
                </a:effectLst>
                <a:latin typeface="Lato" panose="020F0502020204030203" pitchFamily="34" charset="0"/>
                <a:cs typeface="Lato" panose="020F0502020204030203" pitchFamily="34" charset="0"/>
              </a:rPr>
              <a:t> </a:t>
            </a: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benefits</a:t>
            </a:r>
            <a:r>
              <a:rPr lang="en-GB" sz="8000" b="1" dirty="0">
                <a:ln w="10160">
                  <a:solidFill>
                    <a:schemeClr val="tx1"/>
                  </a:solidFill>
                  <a:prstDash val="solid"/>
                </a:ln>
                <a:solidFill>
                  <a:srgbClr val="BBC3FF"/>
                </a:solidFill>
                <a:effectLst>
                  <a:innerShdw blurRad="63500" dist="50800" dir="5400000">
                    <a:prstClr val="black">
                      <a:alpha val="50000"/>
                    </a:prstClr>
                  </a:innerShdw>
                </a:effectLst>
                <a:latin typeface="Lato" panose="020F0502020204030203" pitchFamily="34" charset="0"/>
                <a:cs typeface="Lato" panose="020F0502020204030203" pitchFamily="34" charset="0"/>
              </a:rPr>
              <a:t>?</a:t>
            </a:r>
          </a:p>
        </p:txBody>
      </p:sp>
      <p:pic>
        <p:nvPicPr>
          <p:cNvPr id="2" name="Picture 1">
            <a:extLst>
              <a:ext uri="{FF2B5EF4-FFF2-40B4-BE49-F238E27FC236}">
                <a16:creationId xmlns:a16="http://schemas.microsoft.com/office/drawing/2014/main" id="{6A3DFA1B-24FA-7442-8375-1F31E275ED5A}"/>
              </a:ext>
            </a:extLst>
          </p:cNvPr>
          <p:cNvPicPr>
            <a:picLocks noChangeAspect="1"/>
          </p:cNvPicPr>
          <p:nvPr/>
        </p:nvPicPr>
        <p:blipFill>
          <a:blip r:embed="rId3"/>
          <a:stretch>
            <a:fillRect/>
          </a:stretch>
        </p:blipFill>
        <p:spPr>
          <a:xfrm>
            <a:off x="154516" y="5780617"/>
            <a:ext cx="469900" cy="850900"/>
          </a:xfrm>
          <a:prstGeom prst="rect">
            <a:avLst/>
          </a:prstGeom>
        </p:spPr>
      </p:pic>
    </p:spTree>
    <p:extLst>
      <p:ext uri="{BB962C8B-B14F-4D97-AF65-F5344CB8AC3E}">
        <p14:creationId xmlns:p14="http://schemas.microsoft.com/office/powerpoint/2010/main" val="3783170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1923223" y="2578027"/>
            <a:ext cx="8345554"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Who is impacted?</a:t>
            </a:r>
          </a:p>
        </p:txBody>
      </p:sp>
      <p:pic>
        <p:nvPicPr>
          <p:cNvPr id="2" name="Picture 1">
            <a:extLst>
              <a:ext uri="{FF2B5EF4-FFF2-40B4-BE49-F238E27FC236}">
                <a16:creationId xmlns:a16="http://schemas.microsoft.com/office/drawing/2014/main" id="{DF2CD8F0-7DE4-7147-966B-F5F7DE732A80}"/>
              </a:ext>
            </a:extLst>
          </p:cNvPr>
          <p:cNvPicPr>
            <a:picLocks noChangeAspect="1"/>
          </p:cNvPicPr>
          <p:nvPr/>
        </p:nvPicPr>
        <p:blipFill>
          <a:blip r:embed="rId3"/>
          <a:stretch>
            <a:fillRect/>
          </a:stretch>
        </p:blipFill>
        <p:spPr>
          <a:xfrm>
            <a:off x="137583" y="5848350"/>
            <a:ext cx="469900" cy="850900"/>
          </a:xfrm>
          <a:prstGeom prst="rect">
            <a:avLst/>
          </a:prstGeom>
        </p:spPr>
      </p:pic>
    </p:spTree>
    <p:extLst>
      <p:ext uri="{BB962C8B-B14F-4D97-AF65-F5344CB8AC3E}">
        <p14:creationId xmlns:p14="http://schemas.microsoft.com/office/powerpoint/2010/main" val="1825113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1585792" y="2548998"/>
            <a:ext cx="9020419" cy="1323439"/>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What are the risks?</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BBD0AA89-F523-F245-9940-E224557F1E46}"/>
              </a:ext>
            </a:extLst>
          </p:cNvPr>
          <p:cNvPicPr>
            <a:picLocks noChangeAspect="1"/>
          </p:cNvPicPr>
          <p:nvPr/>
        </p:nvPicPr>
        <p:blipFill>
          <a:blip r:embed="rId3"/>
          <a:stretch>
            <a:fillRect/>
          </a:stretch>
        </p:blipFill>
        <p:spPr>
          <a:xfrm>
            <a:off x="171450" y="5831417"/>
            <a:ext cx="469900" cy="850900"/>
          </a:xfrm>
          <a:prstGeom prst="rect">
            <a:avLst/>
          </a:prstGeom>
        </p:spPr>
      </p:pic>
    </p:spTree>
    <p:extLst>
      <p:ext uri="{BB962C8B-B14F-4D97-AF65-F5344CB8AC3E}">
        <p14:creationId xmlns:p14="http://schemas.microsoft.com/office/powerpoint/2010/main" val="78921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5271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83E8FF-0AA9-4546-A95C-A6E1D5B208FD}"/>
              </a:ext>
            </a:extLst>
          </p:cNvPr>
          <p:cNvSpPr/>
          <p:nvPr/>
        </p:nvSpPr>
        <p:spPr>
          <a:xfrm>
            <a:off x="1612240" y="1536174"/>
            <a:ext cx="8967519" cy="3785652"/>
          </a:xfrm>
          <a:prstGeom prst="rect">
            <a:avLst/>
          </a:prstGeom>
          <a:noFill/>
        </p:spPr>
        <p:txBody>
          <a:bodyPr wrap="none" lIns="91440" tIns="45720" rIns="91440" bIns="45720">
            <a:spAutoFit/>
          </a:bodyPr>
          <a:lstStyle/>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Identify all the </a:t>
            </a:r>
          </a:p>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relevant factors</a:t>
            </a:r>
          </a:p>
          <a:p>
            <a:pPr algn="ctr"/>
            <a:r>
              <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latin typeface="Lato" panose="020F0502020204030203" pitchFamily="34" charset="0"/>
                <a:cs typeface="Lato" panose="020F0502020204030203" pitchFamily="34" charset="0"/>
              </a:rPr>
              <a:t>(internal &amp; external</a:t>
            </a:r>
            <a:endParaRPr lang="en-GB" sz="80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pic>
        <p:nvPicPr>
          <p:cNvPr id="2" name="Picture 1">
            <a:extLst>
              <a:ext uri="{FF2B5EF4-FFF2-40B4-BE49-F238E27FC236}">
                <a16:creationId xmlns:a16="http://schemas.microsoft.com/office/drawing/2014/main" id="{FF4A73C1-C0BF-DB4C-80CB-6081A2BE0318}"/>
              </a:ext>
            </a:extLst>
          </p:cNvPr>
          <p:cNvPicPr>
            <a:picLocks noChangeAspect="1"/>
          </p:cNvPicPr>
          <p:nvPr/>
        </p:nvPicPr>
        <p:blipFill>
          <a:blip r:embed="rId3"/>
          <a:stretch>
            <a:fillRect/>
          </a:stretch>
        </p:blipFill>
        <p:spPr>
          <a:xfrm>
            <a:off x="188383" y="5797550"/>
            <a:ext cx="469900" cy="850900"/>
          </a:xfrm>
          <a:prstGeom prst="rect">
            <a:avLst/>
          </a:prstGeom>
        </p:spPr>
      </p:pic>
    </p:spTree>
    <p:extLst>
      <p:ext uri="{BB962C8B-B14F-4D97-AF65-F5344CB8AC3E}">
        <p14:creationId xmlns:p14="http://schemas.microsoft.com/office/powerpoint/2010/main" val="3308598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1135</TotalTime>
  <Words>1063</Words>
  <Application>Microsoft Macintosh PowerPoint</Application>
  <PresentationFormat>Widescreen</PresentationFormat>
  <Paragraphs>141</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Lato</vt:lpstr>
      <vt:lpstr>Office Theme</vt:lpstr>
      <vt:lpstr>How to Make  an Ethical Decision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Polly Watt-Morel</dc:creator>
  <cp:lastModifiedBy>Polly Watt-Morel</cp:lastModifiedBy>
  <cp:revision>7</cp:revision>
  <cp:lastPrinted>2021-10-03T09:11:54Z</cp:lastPrinted>
  <dcterms:created xsi:type="dcterms:W3CDTF">2021-10-02T12:50:06Z</dcterms:created>
  <dcterms:modified xsi:type="dcterms:W3CDTF">2021-10-03T09:52:30Z</dcterms:modified>
</cp:coreProperties>
</file>