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72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7" r:id="rId10"/>
    <p:sldId id="268" r:id="rId11"/>
    <p:sldId id="266" r:id="rId12"/>
    <p:sldId id="263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70EB"/>
    <a:srgbClr val="99ABD9"/>
    <a:srgbClr val="9D9DEC"/>
    <a:srgbClr val="7A8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79615"/>
  </p:normalViewPr>
  <p:slideViewPr>
    <p:cSldViewPr snapToGrid="0" snapToObjects="1">
      <p:cViewPr varScale="1">
        <p:scale>
          <a:sx n="88" d="100"/>
          <a:sy n="88" d="100"/>
        </p:scale>
        <p:origin x="1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E9282E-17AE-6F4D-B48B-17413DE2EACC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B583E-5A08-1948-B987-97A0364DDA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141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5867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4310" marR="128270" indent="-182245">
              <a:lnSpc>
                <a:spcPct val="124700"/>
              </a:lnSpc>
              <a:spcBef>
                <a:spcPts val="720"/>
              </a:spcBef>
            </a:pP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All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businesses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follow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agendas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timetables,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some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people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strictly </a:t>
            </a:r>
            <a:r>
              <a:rPr lang="en-GB" sz="1200" spc="-3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adhere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schedule,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while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other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people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treat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suggestion.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assesses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much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value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placed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operating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structured,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linear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fashion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versus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being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flexible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reactive.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046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4310" marR="64769" indent="-182245">
              <a:lnSpc>
                <a:spcPct val="125000"/>
              </a:lnSpc>
              <a:spcBef>
                <a:spcPts val="700"/>
              </a:spcBef>
            </a:pP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ways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which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persuade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others,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kinds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arguments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find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convincing,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deeply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rooted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your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culture’s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philosophical,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religious,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educational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00" dirty="0">
                <a:solidFill>
                  <a:srgbClr val="4C4D4F"/>
                </a:solidFill>
                <a:latin typeface="Lucida Grande"/>
                <a:cs typeface="Lucida Grande"/>
              </a:rPr>
              <a:t>assump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tions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attitudes.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traditional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way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compare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countries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along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assess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 they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balance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holistic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specific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thought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patterns.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Typically,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western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executive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will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break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argument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down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into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sequence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distinct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components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(specific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thinking),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while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Asian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managers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tend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show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each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component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fits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with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all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others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(holistic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thinking).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Beyond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people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from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southern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European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Germanic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tend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find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deductive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arguments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(what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I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refer</a:t>
            </a:r>
            <a:endParaRPr lang="en-GB" sz="1200" dirty="0">
              <a:latin typeface="Lucida Grande"/>
              <a:cs typeface="Lucida Grande"/>
            </a:endParaRPr>
          </a:p>
          <a:p>
            <a:pPr marL="195580" marR="266700" indent="635">
              <a:lnSpc>
                <a:spcPct val="125000"/>
              </a:lnSpc>
            </a:pP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principles-first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arguments)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most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persuasive,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whereas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American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British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managers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likely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influenced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inductive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logic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(what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I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call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applications-first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logic).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2561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400" marR="178435">
              <a:lnSpc>
                <a:spcPct val="125000"/>
              </a:lnSpc>
              <a:spcBef>
                <a:spcPts val="100"/>
              </a:spcBef>
            </a:pP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ec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x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le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he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ap</a:t>
            </a:r>
            <a:r>
              <a:rPr lang="en-GB" sz="1200" spc="0" dirty="0">
                <a:solidFill>
                  <a:schemeClr val="tx1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enc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d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ain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z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il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e.</a:t>
            </a:r>
            <a:r>
              <a:rPr lang="en-GB" sz="1200" spc="0" dirty="0">
                <a:solidFill>
                  <a:schemeClr val="tx1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s 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e 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mm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d 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,</a:t>
            </a:r>
            <a:r>
              <a:rPr lang="en-GB" sz="1200" spc="0" dirty="0">
                <a:solidFill>
                  <a:schemeClr val="tx1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ye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apa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e 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42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5080" indent="6985">
              <a:lnSpc>
                <a:spcPct val="125000"/>
              </a:lnSpc>
              <a:spcBef>
                <a:spcPts val="100"/>
              </a:spcBef>
            </a:pP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x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,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he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a  </a:t>
            </a:r>
            <a:r>
              <a:rPr lang="en-GB" sz="1200" spc="-8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0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ap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e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85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d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ain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J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pan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e.</a:t>
            </a:r>
            <a:r>
              <a:rPr lang="en-GB" sz="1200" spc="0" dirty="0">
                <a:solidFill>
                  <a:schemeClr val="tx1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w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d  J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ap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qu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ap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t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mm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g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su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,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ye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qu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ge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r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che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du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li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196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107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415" marR="372110" indent="635">
              <a:lnSpc>
                <a:spcPct val="125000"/>
              </a:lnSpc>
              <a:spcBef>
                <a:spcPts val="100"/>
              </a:spcBef>
            </a:pP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Unless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know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decode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other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avoid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00" dirty="0">
                <a:solidFill>
                  <a:srgbClr val="4C4D4F"/>
                </a:solidFill>
                <a:latin typeface="Lucida Grande"/>
                <a:cs typeface="Lucida Grande"/>
              </a:rPr>
              <a:t>easy-to-fall-into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cultural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traps,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easy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prey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misunderstanding,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needless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conflict,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deals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fall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apart.</a:t>
            </a:r>
            <a:endParaRPr lang="en-GB" sz="1200" dirty="0">
              <a:latin typeface="Lucida Grande"/>
              <a:cs typeface="Lucida Grande"/>
            </a:endParaRPr>
          </a:p>
          <a:p>
            <a:pPr marL="16510" marR="5080" indent="-4445">
              <a:lnSpc>
                <a:spcPct val="125000"/>
              </a:lnSpc>
              <a:spcBef>
                <a:spcPts val="700"/>
              </a:spcBef>
            </a:pP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Yet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most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managers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little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understanding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local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impacts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global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interaction.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Even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those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who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culturally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informed,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travel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extensively,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lived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abroad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often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few </a:t>
            </a:r>
            <a:r>
              <a:rPr lang="en-GB" sz="1200" spc="-3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strategies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dealing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with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cross-cultural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complexity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affects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their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team’s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10" dirty="0">
                <a:solidFill>
                  <a:srgbClr val="4C4D4F"/>
                </a:solidFill>
                <a:latin typeface="Lucida Grande"/>
                <a:cs typeface="Lucida Grande"/>
              </a:rPr>
              <a:t>day-to-day </a:t>
            </a:r>
            <a:r>
              <a:rPr lang="en-GB" sz="1200" spc="-10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effectiveness.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Often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cross-cultural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challenges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arise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could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avoided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by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learning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few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basic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principles.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example,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answer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simple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question,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“When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should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I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speak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when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should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quiet?”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varies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dramatically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from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one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another.</a:t>
            </a:r>
            <a:endParaRPr lang="en-GB" sz="1200" dirty="0">
              <a:latin typeface="Lucida Grande"/>
              <a:cs typeface="Lucida Grande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162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sz="1200" b="1" spc="-8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8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cross-cultural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8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arise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could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en-GB" sz="1200" b="1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avoided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by</a:t>
            </a:r>
            <a:r>
              <a:rPr lang="en-GB" sz="1200" b="1" spc="-9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</a:t>
            </a:r>
            <a:r>
              <a:rPr lang="en-GB" sz="1200" b="1" spc="-9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3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9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few</a:t>
            </a:r>
            <a:r>
              <a:rPr lang="en-GB" sz="1200" b="1" spc="-9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8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</a:t>
            </a:r>
            <a:r>
              <a:rPr lang="en-GB" sz="1200" b="1" spc="-9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principles.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21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n-GB" sz="1200" b="1" spc="-9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6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example,</a:t>
            </a:r>
            <a:r>
              <a:rPr lang="en-GB" sz="1200" b="1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GB" sz="12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8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simple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question,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“When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 </a:t>
            </a:r>
            <a:r>
              <a:rPr lang="en-GB" sz="1200" b="1" spc="-459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GB" sz="1200" b="1" spc="-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</a:t>
            </a:r>
            <a:r>
              <a:rPr lang="en-GB" sz="1200" b="1" spc="-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GB" sz="1200" b="1" spc="-1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</a:t>
            </a:r>
            <a:r>
              <a:rPr lang="en-GB" sz="1200" b="1" spc="-12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quiet?”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8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varies </a:t>
            </a:r>
            <a:r>
              <a:rPr lang="en-GB" sz="1200" b="1" spc="-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dramatically </a:t>
            </a:r>
            <a:r>
              <a:rPr lang="en-GB" sz="1200" b="1" spc="-9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GB" sz="1200" b="1" spc="-8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200" b="1" spc="1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1200" b="1" spc="-1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2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1200" b="1" spc="-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1200" b="1" spc="-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1200" b="1" spc="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1200" b="1" spc="-1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1200" b="1" spc="-18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1200" b="1" spc="-1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2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1200" b="1" spc="-16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2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2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1200" b="1" spc="1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1200" b="1" spc="-1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200" b="1" spc="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1200" b="1" spc="-2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1200" b="1" spc="-12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200" b="1" spc="-29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1200" b="1" spc="1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2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875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4310" marR="128270" indent="-182245">
              <a:lnSpc>
                <a:spcPct val="124700"/>
              </a:lnSpc>
              <a:spcBef>
                <a:spcPts val="720"/>
              </a:spcBef>
            </a:pPr>
            <a:r>
              <a:rPr lang="en-GB" sz="1200" b="1" spc="-20" dirty="0">
                <a:solidFill>
                  <a:srgbClr val="4C4D4F"/>
                </a:solidFill>
                <a:latin typeface="Wingdings 3"/>
                <a:cs typeface="Lucida Grande"/>
              </a:rPr>
              <a:t>	</a:t>
            </a:r>
            <a:r>
              <a:rPr lang="en-GB" sz="1200" b="1" spc="-20" dirty="0">
                <a:solidFill>
                  <a:srgbClr val="231F20"/>
                </a:solidFill>
                <a:latin typeface="Lucida Grande"/>
                <a:cs typeface="Lucida Grande"/>
              </a:rPr>
              <a:t>Communicating.</a:t>
            </a:r>
            <a:r>
              <a:rPr lang="en-GB" sz="1200" b="1" spc="-4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When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say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someone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good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communicator,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do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actually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mean?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responses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differ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wildly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from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society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society.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Cultures can be compared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measuring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degree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which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high-context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low-context.</a:t>
            </a:r>
          </a:p>
          <a:p>
            <a:pPr marL="194310" marR="128270" indent="-182245">
              <a:lnSpc>
                <a:spcPct val="124700"/>
              </a:lnSpc>
              <a:spcBef>
                <a:spcPts val="720"/>
              </a:spcBef>
            </a:pP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	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low-context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good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communication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precise,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simple,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explicit,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clear.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Messages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understood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face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value.</a:t>
            </a:r>
            <a:endParaRPr lang="en-GB" sz="1200" dirty="0">
              <a:latin typeface="Lucida Grande"/>
              <a:cs typeface="Lucida Grande"/>
            </a:endParaRPr>
          </a:p>
          <a:p>
            <a:pPr marL="194945" marR="19050">
              <a:lnSpc>
                <a:spcPct val="125000"/>
              </a:lnSpc>
            </a:pPr>
            <a:endParaRPr lang="en-GB" sz="1200" spc="-55" dirty="0">
              <a:solidFill>
                <a:srgbClr val="4C4D4F"/>
              </a:solidFill>
              <a:latin typeface="Lucida Grande"/>
              <a:cs typeface="Lucida Grande"/>
            </a:endParaRPr>
          </a:p>
          <a:p>
            <a:pPr marL="194945" marR="19050">
              <a:lnSpc>
                <a:spcPct val="125000"/>
              </a:lnSpc>
            </a:pP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Repetition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appreciated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purposes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clarification,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putting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messages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writing.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marL="194945" marR="19050">
              <a:lnSpc>
                <a:spcPct val="125000"/>
              </a:lnSpc>
            </a:pPr>
            <a:endParaRPr lang="en-GB" sz="1200" spc="-20" dirty="0">
              <a:solidFill>
                <a:srgbClr val="4C4D4F"/>
              </a:solidFill>
              <a:latin typeface="Lucida Grande"/>
              <a:cs typeface="Lucida Grande"/>
            </a:endParaRPr>
          </a:p>
          <a:p>
            <a:pPr marL="194945" marR="19050">
              <a:lnSpc>
                <a:spcPct val="125000"/>
              </a:lnSpc>
            </a:pP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10" dirty="0">
                <a:solidFill>
                  <a:srgbClr val="4C4D4F"/>
                </a:solidFill>
                <a:latin typeface="Lucida Grande"/>
                <a:cs typeface="Lucida Grande"/>
              </a:rPr>
              <a:t>high- </a:t>
            </a:r>
            <a:r>
              <a:rPr lang="en-GB" sz="1200" spc="-3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context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communication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sophisticated,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nuanced,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layered.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marL="194945" marR="19050">
              <a:lnSpc>
                <a:spcPct val="125000"/>
              </a:lnSpc>
            </a:pP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Messages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often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implied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not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plainly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stated.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marL="194945" marR="19050">
              <a:lnSpc>
                <a:spcPct val="125000"/>
              </a:lnSpc>
            </a:pP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Less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put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writing,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left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open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interpretation,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understanding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may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depend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reading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between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lines.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marL="194945" marR="19050">
              <a:lnSpc>
                <a:spcPct val="125000"/>
              </a:lnSpc>
            </a:pPr>
            <a:endParaRPr lang="en-GB" sz="1200" spc="-50" dirty="0">
              <a:solidFill>
                <a:srgbClr val="4C4D4F"/>
              </a:solidFill>
              <a:latin typeface="Lucida Grande"/>
              <a:cs typeface="Lucida Grande"/>
            </a:endParaRPr>
          </a:p>
          <a:p>
            <a:pPr marL="194945" marR="19050">
              <a:lnSpc>
                <a:spcPct val="125000"/>
              </a:lnSpc>
            </a:pP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Silence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itself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may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pass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specific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meanings,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effective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communicator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able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read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silence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order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manage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interaction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effectively.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endParaRPr lang="en-GB" sz="1200" dirty="0">
              <a:latin typeface="Lucida Grande"/>
              <a:cs typeface="Lucida Grande"/>
            </a:endParaRPr>
          </a:p>
          <a:p>
            <a:pPr marL="196850" marR="55244">
              <a:lnSpc>
                <a:spcPct val="125000"/>
              </a:lnSpc>
            </a:pP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low-context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communication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requires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less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reading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between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lines.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If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14" dirty="0">
                <a:solidFill>
                  <a:srgbClr val="4C4D4F"/>
                </a:solidFill>
                <a:latin typeface="Lucida Grande"/>
                <a:cs typeface="Lucida Grande"/>
              </a:rPr>
              <a:t>some-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thing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say,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would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expected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would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state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clearly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“I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something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add.”</a:t>
            </a:r>
            <a:endParaRPr lang="en-GB" sz="1200" dirty="0">
              <a:latin typeface="Lucida Grande"/>
              <a:cs typeface="Lucida Grande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821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6845" marR="5080" indent="-144780">
              <a:lnSpc>
                <a:spcPct val="125000"/>
              </a:lnSpc>
              <a:spcBef>
                <a:spcPts val="100"/>
              </a:spcBef>
            </a:pP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All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believe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criticism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should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given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constructively,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definition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“constructive”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varies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greatly.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measures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preference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frank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versus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diplomatic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negative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feedback.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Evaluating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often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confused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with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Communicating,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many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countries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different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positions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two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scales.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French,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example,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high-context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(implicit)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communicators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relative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Americans,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yet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direct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their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criticism.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Spaniards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Mexicans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both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high-context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Spanish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much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frank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when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providing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negative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feedback.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012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6850" marR="312420" indent="-1270">
              <a:lnSpc>
                <a:spcPct val="125000"/>
              </a:lnSpc>
              <a:spcBef>
                <a:spcPts val="100"/>
              </a:spcBef>
            </a:pP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scale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9" baseline="0" dirty="0">
                <a:solidFill>
                  <a:srgbClr val="4C4D4F"/>
                </a:solidFill>
                <a:latin typeface="Lucida Grande"/>
                <a:cs typeface="Lucida Grande"/>
              </a:rPr>
              <a:t>measures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degree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respect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deference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9" baseline="0" dirty="0">
                <a:solidFill>
                  <a:srgbClr val="4C4D4F"/>
                </a:solidFill>
                <a:latin typeface="Lucida Grande"/>
                <a:cs typeface="Lucida Grande"/>
              </a:rPr>
              <a:t>shown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7" baseline="0" dirty="0">
                <a:solidFill>
                  <a:srgbClr val="4C4D4F"/>
                </a:solidFill>
                <a:latin typeface="Lucida Grande"/>
                <a:cs typeface="Lucida Grande"/>
              </a:rPr>
              <a:t>authority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figures</a:t>
            </a:r>
            <a:r>
              <a:rPr lang="en-GB" sz="1200" spc="-82" baseline="2525" dirty="0">
                <a:solidFill>
                  <a:srgbClr val="4C4D4F"/>
                </a:solidFill>
                <a:latin typeface="Lucida Grande"/>
                <a:cs typeface="Lucida Grande"/>
              </a:rPr>
              <a:t>, </a:t>
            </a:r>
            <a:r>
              <a:rPr lang="en-GB" sz="1200" spc="-75" baseline="25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placing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countries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spectrum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from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egalitarian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hierarchical.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Leading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based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partly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concept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power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distance,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first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researched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by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Dutch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social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psychologist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 err="1">
                <a:solidFill>
                  <a:srgbClr val="4C4D4F"/>
                </a:solidFill>
                <a:latin typeface="Lucida Grande"/>
                <a:cs typeface="Lucida Grande"/>
              </a:rPr>
              <a:t>Geert</a:t>
            </a:r>
            <a:r>
              <a:rPr lang="en-GB" sz="1200" spc="-55" dirty="0" err="1">
                <a:solidFill>
                  <a:srgbClr val="4C4D4F"/>
                </a:solidFill>
                <a:latin typeface="Lucida Grande"/>
                <a:cs typeface="Lucida Grande"/>
              </a:rPr>
              <a:t>Hofstede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who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conducted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100,000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management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surveys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IBM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1970s.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also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draws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work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management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professors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Robert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House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his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colleagues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their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GLOBE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(global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leadership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organizational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 err="1">
                <a:solidFill>
                  <a:srgbClr val="4C4D4F"/>
                </a:solidFill>
                <a:latin typeface="Lucida Grande"/>
                <a:cs typeface="Lucida Grande"/>
              </a:rPr>
              <a:t>behavior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effectiveness)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study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62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societies.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94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4310" marR="328295" indent="-180975">
              <a:lnSpc>
                <a:spcPct val="125000"/>
              </a:lnSpc>
              <a:spcBef>
                <a:spcPts val="700"/>
              </a:spcBef>
            </a:pP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measures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degree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which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0" dirty="0">
                <a:solidFill>
                  <a:srgbClr val="4C4D4F"/>
                </a:solidFill>
                <a:latin typeface="Lucida Grande"/>
                <a:cs typeface="Lucida Grande"/>
              </a:rPr>
              <a:t>consensus-minded.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often </a:t>
            </a:r>
            <a:r>
              <a:rPr lang="en-GB" sz="1200" spc="-3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assume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most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egalitarian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will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also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most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democratic,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while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most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hierarchical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ones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will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allow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boss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make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unilateral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decisions.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isn’t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always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case.</a:t>
            </a:r>
            <a:endParaRPr lang="en-GB" sz="1200" dirty="0">
              <a:latin typeface="Lucida Grande"/>
              <a:cs typeface="Lucida Grande"/>
            </a:endParaRPr>
          </a:p>
          <a:p>
            <a:pPr marL="194310">
              <a:lnSpc>
                <a:spcPct val="100000"/>
              </a:lnSpc>
              <a:spcBef>
                <a:spcPts val="330"/>
              </a:spcBef>
            </a:pP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Germans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hierarchical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than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Americans,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likely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than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their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U.S.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colleagues</a:t>
            </a:r>
            <a:endParaRPr lang="en-GB" sz="1200" dirty="0">
              <a:latin typeface="Lucida Grande"/>
              <a:cs typeface="Lucida Grande"/>
            </a:endParaRPr>
          </a:p>
          <a:p>
            <a:pPr marL="194310" marR="167640" indent="1905">
              <a:lnSpc>
                <a:spcPct val="125000"/>
              </a:lnSpc>
            </a:pP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build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group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agreement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before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making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decisions.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Japanese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both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strongly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hierarchical </a:t>
            </a:r>
            <a:r>
              <a:rPr lang="en-GB" sz="1200" spc="-3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strongly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consensual.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756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Cognitive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trust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(from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head)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can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contrasted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with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affective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trust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(from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heart).</a:t>
            </a:r>
            <a:endParaRPr lang="en-GB" sz="1200" dirty="0">
              <a:latin typeface="Lucida Grande"/>
              <a:cs typeface="Lucida Grande"/>
            </a:endParaRPr>
          </a:p>
          <a:p>
            <a:pPr marL="193040" marR="85725" indent="2540">
              <a:lnSpc>
                <a:spcPts val="1650"/>
              </a:lnSpc>
              <a:spcBef>
                <a:spcPts val="105"/>
              </a:spcBef>
            </a:pP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b="1" spc="-85" dirty="0">
                <a:solidFill>
                  <a:srgbClr val="4C4D4F"/>
                </a:solidFill>
                <a:latin typeface="Lucida Grande"/>
                <a:cs typeface="Lucida Grande"/>
              </a:rPr>
              <a:t>task-based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trust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built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cognitively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through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work.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If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collaborate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well,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prove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40" dirty="0">
                <a:solidFill>
                  <a:srgbClr val="4C4D4F"/>
                </a:solidFill>
                <a:latin typeface="Lucida Grande"/>
                <a:cs typeface="Lucida Grande"/>
              </a:rPr>
              <a:t>our- </a:t>
            </a:r>
            <a:r>
              <a:rPr lang="en-GB" sz="1200" spc="-1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selves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reliable,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respect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each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other’s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contributions,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come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trust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each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other.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marL="193040" marR="85725" indent="2540">
              <a:lnSpc>
                <a:spcPts val="1650"/>
              </a:lnSpc>
              <a:spcBef>
                <a:spcPts val="105"/>
              </a:spcBef>
            </a:pP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b="1" spc="-80" dirty="0">
                <a:solidFill>
                  <a:srgbClr val="4C4D4F"/>
                </a:solidFill>
                <a:latin typeface="Lucida Grande"/>
                <a:cs typeface="Lucida Grande"/>
              </a:rPr>
              <a:t>relationship-based</a:t>
            </a:r>
            <a:r>
              <a:rPr lang="en-GB" sz="1200" b="1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society,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trust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result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weaving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strong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affective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connection.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spend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time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laughing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relaxing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together,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get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know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each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other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personal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level,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feel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mutual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li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k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,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he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85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he</a:t>
            </a:r>
            <a:r>
              <a:rPr lang="en-GB" sz="1200" spc="-114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635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5580" marR="245745">
              <a:lnSpc>
                <a:spcPct val="125000"/>
              </a:lnSpc>
              <a:spcBef>
                <a:spcPts val="100"/>
              </a:spcBef>
            </a:pP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Everyone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believes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2" baseline="0" dirty="0">
                <a:solidFill>
                  <a:srgbClr val="4C4D4F"/>
                </a:solidFill>
                <a:latin typeface="Lucida Grande"/>
                <a:cs typeface="Lucida Grande"/>
              </a:rPr>
              <a:t>little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9" baseline="0" dirty="0">
                <a:solidFill>
                  <a:srgbClr val="4C4D4F"/>
                </a:solidFill>
                <a:latin typeface="Lucida Grande"/>
                <a:cs typeface="Lucida Grande"/>
              </a:rPr>
              <a:t>open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9" baseline="0" dirty="0">
                <a:solidFill>
                  <a:srgbClr val="4C4D4F"/>
                </a:solidFill>
                <a:latin typeface="Lucida Grande"/>
                <a:cs typeface="Lucida Grande"/>
              </a:rPr>
              <a:t>disagreement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7" baseline="0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healthy,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right?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recent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American </a:t>
            </a:r>
            <a:r>
              <a:rPr lang="en-GB" sz="1200" spc="-502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60" dirty="0">
                <a:solidFill>
                  <a:srgbClr val="4C4D4F"/>
                </a:solidFill>
                <a:latin typeface="Lucida Grande"/>
                <a:cs typeface="Lucida Grande"/>
              </a:rPr>
              <a:t>business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50" dirty="0">
                <a:solidFill>
                  <a:srgbClr val="4C4D4F"/>
                </a:solidFill>
                <a:latin typeface="Lucida Grande"/>
                <a:cs typeface="Lucida Grande"/>
              </a:rPr>
              <a:t>literature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45" dirty="0">
                <a:solidFill>
                  <a:srgbClr val="4C4D4F"/>
                </a:solidFill>
                <a:latin typeface="Lucida Grande"/>
                <a:cs typeface="Lucida Grande"/>
              </a:rPr>
              <a:t>certainly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60" dirty="0">
                <a:solidFill>
                  <a:srgbClr val="4C4D4F"/>
                </a:solidFill>
                <a:latin typeface="Lucida Grande"/>
                <a:cs typeface="Lucida Grande"/>
              </a:rPr>
              <a:t>confirms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50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50" dirty="0">
                <a:solidFill>
                  <a:srgbClr val="4C4D4F"/>
                </a:solidFill>
                <a:latin typeface="Lucida Grande"/>
                <a:cs typeface="Lucida Grande"/>
              </a:rPr>
              <a:t>viewpoint.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50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9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45" dirty="0">
                <a:solidFill>
                  <a:srgbClr val="4C4D4F"/>
                </a:solidFill>
                <a:latin typeface="Lucida Grande"/>
                <a:cs typeface="Lucida Grande"/>
              </a:rPr>
              <a:t>different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45" dirty="0">
                <a:solidFill>
                  <a:srgbClr val="4C4D4F"/>
                </a:solidFill>
                <a:latin typeface="Lucida Grande"/>
                <a:cs typeface="Lucida Grande"/>
              </a:rPr>
              <a:t>actually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40" dirty="0">
                <a:solidFill>
                  <a:srgbClr val="4C4D4F"/>
                </a:solidFill>
                <a:latin typeface="Lucida Grande"/>
                <a:cs typeface="Lucida Grande"/>
              </a:rPr>
              <a:t>very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different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ideas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about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productive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confrontation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team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organization.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measures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tolerance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open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disagreement,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views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whether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likely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improve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or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destroy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collegial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relationships.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795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A546-98E1-D14B-8A03-CBAA71C2A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5C1285-4E7C-7440-ADCE-C24029FF9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829D5-A8F6-6D4D-977B-A186AE309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42284-2F27-3742-BD05-96D3B00E7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BF819-2332-874B-9263-2D70A0CFA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057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AFAA2-2D0B-374B-A5DF-43532C725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32B941-E5A8-0F47-BC94-75A65CF1F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85F229-DF3F-FD48-8B4F-DCC68938B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61265-4065-6F45-BDCE-44A763427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F9AFB-544F-4941-BC75-324C504C8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84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62D59C-6AD3-EF41-BD5A-B55AF70F09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31D5B9-F332-8C4D-82D4-3A508B1E9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16A99-EC31-8B45-AF91-7D5A1F7CE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70428-915C-B94F-9052-E61C9B2C8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20024-4CE9-754E-A378-CA7EED00C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53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E4636-28AC-624A-A496-54B08E1AD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93589-26DA-614E-9309-0C507C202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36486-C82D-5542-B458-D4609FC3A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53DAE-F0A0-EF48-8798-5DF1E36F3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45FC2-D39B-CE41-ADC3-0D6B45771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2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E15CE-0B01-6547-983A-C226AAF9C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B66ADA-09E7-6941-A3A3-87F1D212F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0A362-A4A3-F94E-A46F-F8A4DA1FB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5155E-941B-5D4E-970C-CD9F6B452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C6DFA-21DC-A344-9A23-B371BF36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9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AE2EA-6693-D046-A210-6B1AFDB98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0D819-F736-DD44-BC6D-666F980B50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0EFBB-944D-A140-B241-A983CE607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27E2C7-AFA7-C447-A976-7556DF285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CD205-FCFD-AF4D-ADCC-A4FBD2B40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D20D31-727A-4C48-A887-E35B055B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99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0797B-A6AC-2948-AB00-C43045153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41E878-ACD2-684D-B14A-FE8EE12B6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C1F271-9118-1340-A6D2-30DB9F04C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B1EC06-DE41-124F-A27A-CCEBA083D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D52CE8-B5CF-E849-9D55-DA056F420E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D865C8-8C60-F74E-A4B0-599AE4FD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1AD466-CFDF-8E44-9478-4A2034F3A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975D02-EB27-6D46-8352-01AC53124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94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6481F-345F-0E4E-9C71-5A1391DB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62684F-B2CA-A344-868D-27A4D190C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4DFB18-8675-D34D-A410-F017B4636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9F607-743E-0647-BE56-68A3D6860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732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DD0588-19C9-D74E-8D66-33A8B45C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F54019-72B0-8F48-B72A-BB8675089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D1A5C-4322-AC45-A236-FA7981F3E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608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109A4-C3FE-1A41-93F9-8A18EF789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F6E64-0E42-B842-B837-EDE81ADF1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8B1DBE-A85B-4C4E-BA0C-10075BB362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6FCB2A-E9D6-FE40-A994-3838BEE04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8AAE98-E70E-C541-8A25-5A4175725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3A67D-F8C6-CC49-93AF-F658AD7B0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54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5DE44-148E-D54F-B137-C24842B69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F1A38-6B58-A049-A47F-1EEA527B7E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CB3E60-7164-A441-AC75-9E63B054E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B75FD-85E4-404A-A7F8-755ABE4A7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0CC8F-1B55-DE4C-AC9A-B5A776B3D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238CD-9F1B-A84E-8C4D-B30C66A21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04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ABD9"/>
            </a:gs>
            <a:gs pos="50000">
              <a:schemeClr val="dk1">
                <a:satMod val="110000"/>
                <a:lumMod val="100000"/>
                <a:shade val="100000"/>
              </a:schemeClr>
            </a:gs>
            <a:gs pos="100000">
              <a:schemeClr val="dk1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5877FE-928D-9248-8AF2-2790BD421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D78B9D-D1C6-8440-9955-1C44CE9E4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3303C-A0EB-DF4A-BF1A-7D0AE2F10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1E07B-F12A-264A-BBE6-8A055BD335D9}" type="datetimeFigureOut">
              <a:rPr lang="en-GB" smtClean="0"/>
              <a:t>10/03/2022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3665B-F204-1D4D-91E5-6A5F7426E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BBBB4-DF8F-3940-8CD4-FAD3A4A69F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40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hyperlink" Target="http://800ceoread.com/products/culture_map-erin_meyer-english?selected=9510" TargetMode="External"/><Relationship Id="rId7" Type="http://schemas.openxmlformats.org/officeDocument/2006/relationships/hyperlink" Target="http://www.veer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reativecommons.org/licenses/by-nc-nd/2.0/" TargetMode="External"/><Relationship Id="rId5" Type="http://schemas.openxmlformats.org/officeDocument/2006/relationships/hyperlink" Target="http://changethis.com/page/show/e_mail_newsletter" TargetMode="External"/><Relationship Id="rId4" Type="http://schemas.openxmlformats.org/officeDocument/2006/relationships/hyperlink" Target="http://www.changethis.com/121.03.CultureMap/emai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rgbClr val="98A0E5"/>
            </a:gs>
            <a:gs pos="0">
              <a:srgbClr val="99ABD9"/>
            </a:gs>
            <a:gs pos="50000">
              <a:schemeClr val="dk1">
                <a:satMod val="110000"/>
                <a:lumMod val="100000"/>
                <a:shade val="100000"/>
              </a:schemeClr>
            </a:gs>
            <a:gs pos="100000">
              <a:schemeClr val="dk1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ject 3">
            <a:extLst>
              <a:ext uri="{FF2B5EF4-FFF2-40B4-BE49-F238E27FC236}">
                <a16:creationId xmlns:a16="http://schemas.microsoft.com/office/drawing/2014/main" id="{FFC249E4-E5E3-5644-A093-14D0B8600C8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9944" y="2618128"/>
            <a:ext cx="3267664" cy="2693376"/>
          </a:xfrm>
          <a:prstGeom prst="rect">
            <a:avLst/>
          </a:prstGeom>
        </p:spPr>
      </p:pic>
      <p:pic>
        <p:nvPicPr>
          <p:cNvPr id="22" name="object 4">
            <a:extLst>
              <a:ext uri="{FF2B5EF4-FFF2-40B4-BE49-F238E27FC236}">
                <a16:creationId xmlns:a16="http://schemas.microsoft.com/office/drawing/2014/main" id="{FA7DD5EA-ABB7-F94F-AE25-E967BD48A6D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799" y="2618128"/>
            <a:ext cx="3267664" cy="2723929"/>
          </a:xfrm>
          <a:prstGeom prst="rect">
            <a:avLst/>
          </a:prstGeom>
        </p:spPr>
      </p:pic>
      <p:pic>
        <p:nvPicPr>
          <p:cNvPr id="23" name="object 5">
            <a:extLst>
              <a:ext uri="{FF2B5EF4-FFF2-40B4-BE49-F238E27FC236}">
                <a16:creationId xmlns:a16="http://schemas.microsoft.com/office/drawing/2014/main" id="{2FB00AF7-D5B9-0E4B-8211-A1E18E5A2758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49721" y="2632278"/>
            <a:ext cx="3166576" cy="2709779"/>
          </a:xfrm>
          <a:prstGeom prst="rect">
            <a:avLst/>
          </a:prstGeom>
        </p:spPr>
      </p:pic>
      <p:pic>
        <p:nvPicPr>
          <p:cNvPr id="24" name="object 6">
            <a:extLst>
              <a:ext uri="{FF2B5EF4-FFF2-40B4-BE49-F238E27FC236}">
                <a16:creationId xmlns:a16="http://schemas.microsoft.com/office/drawing/2014/main" id="{D55FCEF5-9A77-4C4E-B1B9-289BA0BB5961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931" y="2618128"/>
            <a:ext cx="2110076" cy="2723929"/>
          </a:xfrm>
          <a:prstGeom prst="rect">
            <a:avLst/>
          </a:prstGeom>
        </p:spPr>
      </p:pic>
      <p:pic>
        <p:nvPicPr>
          <p:cNvPr id="25" name="object 7">
            <a:extLst>
              <a:ext uri="{FF2B5EF4-FFF2-40B4-BE49-F238E27FC236}">
                <a16:creationId xmlns:a16="http://schemas.microsoft.com/office/drawing/2014/main" id="{E6726F46-E645-A047-8459-2701B23FA64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99545" y="2380058"/>
            <a:ext cx="2147743" cy="2931446"/>
          </a:xfrm>
          <a:prstGeom prst="rect">
            <a:avLst/>
          </a:prstGeom>
        </p:spPr>
      </p:pic>
      <p:sp>
        <p:nvSpPr>
          <p:cNvPr id="27" name="object 10">
            <a:extLst>
              <a:ext uri="{FF2B5EF4-FFF2-40B4-BE49-F238E27FC236}">
                <a16:creationId xmlns:a16="http://schemas.microsoft.com/office/drawing/2014/main" id="{CF31FC60-5838-3647-BE0A-3B403C157261}"/>
              </a:ext>
            </a:extLst>
          </p:cNvPr>
          <p:cNvSpPr txBox="1"/>
          <p:nvPr/>
        </p:nvSpPr>
        <p:spPr>
          <a:xfrm>
            <a:off x="2340244" y="573437"/>
            <a:ext cx="8194981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spcBef>
                <a:spcPts val="100"/>
              </a:spcBef>
            </a:pPr>
            <a:r>
              <a:rPr sz="4800" spc="-35" dirty="0">
                <a:solidFill>
                  <a:srgbClr val="FFFFFF"/>
                </a:solidFill>
                <a:latin typeface="Times New Roman"/>
                <a:cs typeface="Times New Roman"/>
              </a:rPr>
              <a:t>Working</a:t>
            </a:r>
            <a:r>
              <a:rPr sz="48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spc="-25" dirty="0">
                <a:solidFill>
                  <a:srgbClr val="FFFFFF"/>
                </a:solidFill>
                <a:latin typeface="Times New Roman"/>
                <a:cs typeface="Times New Roman"/>
              </a:rPr>
              <a:t>Across</a:t>
            </a:r>
            <a:r>
              <a:rPr sz="48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spc="55" dirty="0">
                <a:solidFill>
                  <a:srgbClr val="FFFFFF"/>
                </a:solidFill>
                <a:latin typeface="Times New Roman"/>
                <a:cs typeface="Times New Roman"/>
              </a:rPr>
              <a:t>Cultures</a:t>
            </a:r>
            <a:endParaRPr sz="4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/>
            <a:r>
              <a:rPr sz="48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4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i="1" spc="-75" dirty="0">
                <a:solidFill>
                  <a:srgbClr val="FFFFFF"/>
                </a:solidFill>
                <a:latin typeface="Times New Roman"/>
                <a:cs typeface="Times New Roman"/>
              </a:rPr>
              <a:t>Knowing</a:t>
            </a:r>
            <a:r>
              <a:rPr sz="48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i="1" spc="-4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48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i="1" spc="-8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48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Shut</a:t>
            </a:r>
            <a:r>
              <a:rPr sz="48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i="1" spc="-295" dirty="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endParaRPr sz="48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37D76765-34FE-484A-8F30-F2FAEC0EB467}"/>
              </a:ext>
            </a:extLst>
          </p:cNvPr>
          <p:cNvSpPr txBox="1"/>
          <p:nvPr/>
        </p:nvSpPr>
        <p:spPr>
          <a:xfrm>
            <a:off x="9048632" y="5787524"/>
            <a:ext cx="2802467" cy="889987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850" spc="90" dirty="0" err="1">
                <a:solidFill>
                  <a:schemeClr val="bg1"/>
                </a:solidFill>
                <a:latin typeface="Times New Roman"/>
                <a:cs typeface="Times New Roman"/>
              </a:rPr>
              <a:t>Adapted</a:t>
            </a:r>
            <a:r>
              <a:rPr lang="fr-FR" sz="2850" spc="9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fr-FR" sz="2850" spc="90" dirty="0" err="1">
                <a:solidFill>
                  <a:schemeClr val="bg1"/>
                </a:solidFill>
                <a:latin typeface="Times New Roman"/>
                <a:cs typeface="Times New Roman"/>
              </a:rPr>
              <a:t>from</a:t>
            </a:r>
            <a:r>
              <a:rPr lang="fr-FR" sz="2850" spc="9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50" spc="90" dirty="0">
                <a:solidFill>
                  <a:schemeClr val="bg1"/>
                </a:solidFill>
                <a:latin typeface="Times New Roman"/>
                <a:cs typeface="Times New Roman"/>
              </a:rPr>
              <a:t>Erin</a:t>
            </a:r>
            <a:r>
              <a:rPr sz="2850" spc="-1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50" spc="-65" dirty="0">
                <a:solidFill>
                  <a:schemeClr val="bg1"/>
                </a:solidFill>
                <a:latin typeface="Times New Roman"/>
                <a:cs typeface="Times New Roman"/>
              </a:rPr>
              <a:t>Meyer</a:t>
            </a:r>
            <a:endParaRPr sz="28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0246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Disagreeing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6" y="2380343"/>
            <a:ext cx="9274628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High conflict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Precise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Explicit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Face value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Low conflict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Layered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Implied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Silence</a:t>
            </a:r>
          </a:p>
        </p:txBody>
      </p:sp>
    </p:spTree>
    <p:extLst>
      <p:ext uri="{BB962C8B-B14F-4D97-AF65-F5344CB8AC3E}">
        <p14:creationId xmlns:p14="http://schemas.microsoft.com/office/powerpoint/2010/main" val="341832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Scheduling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5" y="2380343"/>
            <a:ext cx="9560609" cy="258532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Linear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Structured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Strict scheduling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Flexible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Reactive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Layered</a:t>
            </a:r>
          </a:p>
        </p:txBody>
      </p:sp>
    </p:spTree>
    <p:extLst>
      <p:ext uri="{BB962C8B-B14F-4D97-AF65-F5344CB8AC3E}">
        <p14:creationId xmlns:p14="http://schemas.microsoft.com/office/powerpoint/2010/main" val="292107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Persuading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216976" y="2380344"/>
            <a:ext cx="11747715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Holistic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Pieces of the whole 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Applications first</a:t>
            </a:r>
          </a:p>
          <a:p>
            <a:pPr algn="ctr"/>
            <a:endParaRPr lang="en-GB" sz="5400" dirty="0">
              <a:solidFill>
                <a:schemeClr val="bg1"/>
              </a:solidFill>
            </a:endParaRP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Specific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Distinct components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Principles first</a:t>
            </a:r>
          </a:p>
        </p:txBody>
      </p:sp>
    </p:spTree>
    <p:extLst>
      <p:ext uri="{BB962C8B-B14F-4D97-AF65-F5344CB8AC3E}">
        <p14:creationId xmlns:p14="http://schemas.microsoft.com/office/powerpoint/2010/main" val="235321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2">
            <a:extLst>
              <a:ext uri="{FF2B5EF4-FFF2-40B4-BE49-F238E27FC236}">
                <a16:creationId xmlns:a16="http://schemas.microsoft.com/office/drawing/2014/main" id="{BDED5714-1F53-CA45-9251-68B1319C5EDF}"/>
              </a:ext>
            </a:extLst>
          </p:cNvPr>
          <p:cNvGrpSpPr/>
          <p:nvPr/>
        </p:nvGrpSpPr>
        <p:grpSpPr>
          <a:xfrm>
            <a:off x="2107769" y="201478"/>
            <a:ext cx="7625167" cy="6307809"/>
            <a:chOff x="2446020" y="228600"/>
            <a:chExt cx="4488180" cy="4152900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6AF51F56-F7C4-E04A-9EA4-A36CA60B1A6A}"/>
                </a:ext>
              </a:extLst>
            </p:cNvPr>
            <p:cNvSpPr/>
            <p:nvPr/>
          </p:nvSpPr>
          <p:spPr>
            <a:xfrm>
              <a:off x="2446020" y="228600"/>
              <a:ext cx="4488180" cy="4152900"/>
            </a:xfrm>
            <a:custGeom>
              <a:avLst/>
              <a:gdLst/>
              <a:ahLst/>
              <a:cxnLst/>
              <a:rect l="l" t="t" r="r" b="b"/>
              <a:pathLst>
                <a:path w="4488180" h="4152900">
                  <a:moveTo>
                    <a:pt x="4488180" y="0"/>
                  </a:moveTo>
                  <a:lnTo>
                    <a:pt x="0" y="0"/>
                  </a:lnTo>
                  <a:lnTo>
                    <a:pt x="0" y="4152900"/>
                  </a:lnTo>
                  <a:lnTo>
                    <a:pt x="4488180" y="4152900"/>
                  </a:lnTo>
                  <a:lnTo>
                    <a:pt x="4488180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4">
              <a:extLst>
                <a:ext uri="{FF2B5EF4-FFF2-40B4-BE49-F238E27FC236}">
                  <a16:creationId xmlns:a16="http://schemas.microsoft.com/office/drawing/2014/main" id="{D550E5F0-F1EA-5C4E-91A5-5139E6211B4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46020" y="324271"/>
              <a:ext cx="4488180" cy="39203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7244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5">
            <a:extLst>
              <a:ext uri="{FF2B5EF4-FFF2-40B4-BE49-F238E27FC236}">
                <a16:creationId xmlns:a16="http://schemas.microsoft.com/office/drawing/2014/main" id="{113C93D5-B6B1-134F-9550-F7BF8B84B9A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45777" y="170481"/>
            <a:ext cx="7547674" cy="64782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225481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B4070FD-8372-624B-AFAB-DE52B1811673}"/>
              </a:ext>
            </a:extLst>
          </p:cNvPr>
          <p:cNvSpPr txBox="1"/>
          <p:nvPr/>
        </p:nvSpPr>
        <p:spPr>
          <a:xfrm>
            <a:off x="444500" y="575183"/>
            <a:ext cx="10831526" cy="5408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7615">
              <a:lnSpc>
                <a:spcPct val="100000"/>
              </a:lnSpc>
              <a:spcBef>
                <a:spcPts val="100"/>
              </a:spcBef>
            </a:pPr>
            <a:r>
              <a:rPr lang="en-GB" sz="1400" b="1" spc="25" dirty="0">
                <a:solidFill>
                  <a:srgbClr val="231F20"/>
                </a:solidFill>
                <a:latin typeface="Lucida Grande"/>
                <a:cs typeface="Lucida Grande"/>
              </a:rPr>
              <a:t>BUY</a:t>
            </a:r>
            <a:r>
              <a:rPr lang="en-GB" sz="1400" b="1" spc="8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b="1" spc="25" dirty="0">
                <a:solidFill>
                  <a:srgbClr val="231F20"/>
                </a:solidFill>
                <a:latin typeface="Lucida Grande"/>
                <a:cs typeface="Lucida Grande"/>
              </a:rPr>
              <a:t>THE</a:t>
            </a:r>
            <a:r>
              <a:rPr lang="en-GB" sz="1400" b="1" spc="8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b="1" spc="25" dirty="0">
                <a:solidFill>
                  <a:srgbClr val="231F20"/>
                </a:solidFill>
                <a:latin typeface="Lucida Grande"/>
                <a:cs typeface="Lucida Grande"/>
              </a:rPr>
              <a:t>BOOK</a:t>
            </a:r>
            <a:r>
              <a:rPr lang="en-GB" sz="1400" b="1" spc="5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spc="-195" baseline="2777" dirty="0">
                <a:solidFill>
                  <a:srgbClr val="BCBEC0"/>
                </a:solidFill>
                <a:latin typeface="Lucida Grande"/>
                <a:cs typeface="Lucida Grande"/>
              </a:rPr>
              <a:t>|</a:t>
            </a:r>
            <a:r>
              <a:rPr lang="en-GB" sz="1400" spc="-37" baseline="2777" dirty="0">
                <a:solidFill>
                  <a:srgbClr val="BCBEC0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Get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details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buy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copy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u="sng" spc="-4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3"/>
              </a:rPr>
              <a:t>The</a:t>
            </a:r>
            <a:r>
              <a:rPr lang="en-GB" sz="1400" u="sng" spc="-2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3"/>
              </a:rPr>
              <a:t> </a:t>
            </a:r>
            <a:r>
              <a:rPr lang="en-GB" sz="1400" u="sng" spc="-4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3"/>
              </a:rPr>
              <a:t>Culture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3"/>
              </a:rPr>
              <a:t> </a:t>
            </a:r>
            <a:r>
              <a:rPr lang="en-GB" sz="1400" u="sng" spc="-5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3"/>
              </a:rPr>
              <a:t>Map</a:t>
            </a:r>
            <a:r>
              <a:rPr lang="en-GB" sz="1400" spc="-50" dirty="0">
                <a:solidFill>
                  <a:srgbClr val="D64712"/>
                </a:solidFill>
                <a:latin typeface="Lucida Grande"/>
                <a:cs typeface="Lucida Grande"/>
                <a:hlinkClick r:id="rId3"/>
              </a:rPr>
              <a:t>.</a:t>
            </a:r>
            <a:endParaRPr lang="en-GB" sz="1400" dirty="0">
              <a:latin typeface="Lucida Grande"/>
              <a:cs typeface="Lucida Grande"/>
            </a:endParaRPr>
          </a:p>
          <a:p>
            <a:pPr marL="1237615" marR="72390">
              <a:lnSpc>
                <a:spcPct val="130400"/>
              </a:lnSpc>
              <a:spcBef>
                <a:spcPts val="635"/>
              </a:spcBef>
            </a:pPr>
            <a:r>
              <a:rPr lang="en-GB" sz="1400" b="1" spc="30" dirty="0">
                <a:solidFill>
                  <a:srgbClr val="231F20"/>
                </a:solidFill>
                <a:latin typeface="Lucida Grande"/>
                <a:cs typeface="Lucida Grande"/>
              </a:rPr>
              <a:t>ABOUT</a:t>
            </a:r>
            <a:r>
              <a:rPr lang="en-GB" sz="1400" b="1" spc="85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b="1" spc="25" dirty="0">
                <a:solidFill>
                  <a:srgbClr val="231F20"/>
                </a:solidFill>
                <a:latin typeface="Lucida Grande"/>
                <a:cs typeface="Lucida Grande"/>
              </a:rPr>
              <a:t>THE</a:t>
            </a:r>
            <a:r>
              <a:rPr lang="en-GB" sz="1400" b="1" spc="85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b="1" spc="30" dirty="0">
                <a:solidFill>
                  <a:srgbClr val="231F20"/>
                </a:solidFill>
                <a:latin typeface="Lucida Grande"/>
                <a:cs typeface="Lucida Grande"/>
              </a:rPr>
              <a:t>AUTHOR</a:t>
            </a:r>
            <a:r>
              <a:rPr lang="en-GB" sz="1400" b="1" spc="45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spc="-195" baseline="2777" dirty="0">
                <a:solidFill>
                  <a:srgbClr val="BCBEC0"/>
                </a:solidFill>
                <a:latin typeface="Lucida Grande"/>
                <a:cs typeface="Lucida Grande"/>
              </a:rPr>
              <a:t>|</a:t>
            </a:r>
            <a:r>
              <a:rPr lang="en-GB" sz="1400" spc="-30" baseline="2777" dirty="0">
                <a:solidFill>
                  <a:srgbClr val="BCBEC0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Erin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Meyer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professor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INSEAD,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one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world’s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leading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international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business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schools.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Her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work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focuses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world’s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most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successful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global </a:t>
            </a:r>
            <a:r>
              <a:rPr lang="en-GB" sz="1400" spc="-29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leaders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navigate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complexities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cultural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differences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multicultural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environment.</a:t>
            </a:r>
            <a:endParaRPr lang="en-GB" sz="1400" dirty="0">
              <a:latin typeface="Lucida Grande"/>
              <a:cs typeface="Lucida Grande"/>
            </a:endParaRPr>
          </a:p>
          <a:p>
            <a:pPr marL="1237615" marR="5080">
              <a:lnSpc>
                <a:spcPct val="131600"/>
              </a:lnSpc>
            </a:pP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Living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working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Africa,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Europe,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United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States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prompted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Meyer’s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study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communication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patterns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business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systems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different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parts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world.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Her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framework </a:t>
            </a:r>
            <a:r>
              <a:rPr lang="en-GB" sz="1400" spc="-28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allows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international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executives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pinpoint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their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leadership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preferences,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compare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their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methods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management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styles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other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cultures.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Her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work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has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appeared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i="1" spc="15" dirty="0">
                <a:solidFill>
                  <a:srgbClr val="4C4D4F"/>
                </a:solidFill>
                <a:latin typeface="Arial"/>
                <a:cs typeface="Arial"/>
              </a:rPr>
              <a:t>Harvard </a:t>
            </a:r>
            <a:r>
              <a:rPr lang="en-GB" sz="1400" i="1" spc="20" dirty="0">
                <a:solidFill>
                  <a:srgbClr val="4C4D4F"/>
                </a:solidFill>
                <a:latin typeface="Arial"/>
                <a:cs typeface="Arial"/>
              </a:rPr>
              <a:t> </a:t>
            </a:r>
            <a:r>
              <a:rPr lang="en-GB" sz="1400" i="1" spc="-45" dirty="0">
                <a:solidFill>
                  <a:srgbClr val="4C4D4F"/>
                </a:solidFill>
                <a:latin typeface="Arial"/>
                <a:cs typeface="Arial"/>
              </a:rPr>
              <a:t>Business</a:t>
            </a:r>
            <a:r>
              <a:rPr lang="en-GB" sz="1400" i="1" spc="25" dirty="0">
                <a:solidFill>
                  <a:srgbClr val="4C4D4F"/>
                </a:solidFill>
                <a:latin typeface="Arial"/>
                <a:cs typeface="Arial"/>
              </a:rPr>
              <a:t> </a:t>
            </a:r>
            <a:r>
              <a:rPr lang="en-GB" sz="1400" i="1" spc="-50" dirty="0">
                <a:solidFill>
                  <a:srgbClr val="4C4D4F"/>
                </a:solidFill>
                <a:latin typeface="Arial"/>
                <a:cs typeface="Arial"/>
              </a:rPr>
              <a:t>Review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,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i="1" spc="-20" dirty="0">
                <a:solidFill>
                  <a:srgbClr val="4C4D4F"/>
                </a:solidFill>
                <a:latin typeface="Arial"/>
                <a:cs typeface="Arial"/>
              </a:rPr>
              <a:t>Singapore</a:t>
            </a:r>
            <a:r>
              <a:rPr lang="en-GB" sz="1400" i="1" spc="30" dirty="0">
                <a:solidFill>
                  <a:srgbClr val="4C4D4F"/>
                </a:solidFill>
                <a:latin typeface="Arial"/>
                <a:cs typeface="Arial"/>
              </a:rPr>
              <a:t> </a:t>
            </a:r>
            <a:r>
              <a:rPr lang="en-GB" sz="1400" i="1" spc="-45" dirty="0">
                <a:solidFill>
                  <a:srgbClr val="4C4D4F"/>
                </a:solidFill>
                <a:latin typeface="Arial"/>
                <a:cs typeface="Arial"/>
              </a:rPr>
              <a:t>Business</a:t>
            </a:r>
            <a:r>
              <a:rPr lang="en-GB" sz="1400" i="1" spc="30" dirty="0">
                <a:solidFill>
                  <a:srgbClr val="4C4D4F"/>
                </a:solidFill>
                <a:latin typeface="Arial"/>
                <a:cs typeface="Arial"/>
              </a:rPr>
              <a:t> </a:t>
            </a:r>
            <a:r>
              <a:rPr lang="en-GB" sz="1400" i="1" spc="-25" dirty="0">
                <a:solidFill>
                  <a:srgbClr val="4C4D4F"/>
                </a:solidFill>
                <a:latin typeface="Arial"/>
                <a:cs typeface="Arial"/>
              </a:rPr>
              <a:t>Times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,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 err="1">
                <a:solidFill>
                  <a:srgbClr val="4C4D4F"/>
                </a:solidFill>
                <a:latin typeface="Lucida Grande"/>
                <a:cs typeface="Lucida Grande"/>
              </a:rPr>
              <a:t>Forbes.com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.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5" dirty="0">
                <a:solidFill>
                  <a:srgbClr val="4C4D4F"/>
                </a:solidFill>
                <a:latin typeface="Lucida Grande"/>
                <a:cs typeface="Lucida Grande"/>
              </a:rPr>
              <a:t>2013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Erin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was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selected</a:t>
            </a:r>
            <a:endParaRPr lang="en-GB" sz="1400" dirty="0">
              <a:latin typeface="Lucida Grande"/>
              <a:cs typeface="Lucida Grande"/>
            </a:endParaRPr>
          </a:p>
          <a:p>
            <a:pPr marL="1237615">
              <a:lnSpc>
                <a:spcPct val="100000"/>
              </a:lnSpc>
              <a:spcBef>
                <a:spcPts val="360"/>
              </a:spcBef>
            </a:pP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by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Thinkers50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Radar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list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as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one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world’s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85" dirty="0">
                <a:solidFill>
                  <a:srgbClr val="4C4D4F"/>
                </a:solidFill>
                <a:latin typeface="Lucida Grande"/>
                <a:cs typeface="Lucida Grande"/>
              </a:rPr>
              <a:t>up-and-coming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business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thinkers.</a:t>
            </a:r>
            <a:endParaRPr lang="en-GB" sz="1400" dirty="0">
              <a:latin typeface="Lucida Grande"/>
              <a:cs typeface="Lucida Gran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en-GB" sz="1400" dirty="0">
              <a:latin typeface="Lucida Grande"/>
              <a:cs typeface="Lucida Grande"/>
            </a:endParaRPr>
          </a:p>
          <a:p>
            <a:pPr marL="163195" indent="-151130">
              <a:lnSpc>
                <a:spcPct val="100000"/>
              </a:lnSpc>
              <a:spcBef>
                <a:spcPts val="5"/>
              </a:spcBef>
              <a:buClr>
                <a:srgbClr val="D64712"/>
              </a:buClr>
              <a:buSzPct val="105263"/>
              <a:buFont typeface="Zapf Dingbats"/>
              <a:buChar char="➔"/>
              <a:tabLst>
                <a:tab pos="163830" algn="l"/>
              </a:tabLst>
            </a:pPr>
            <a:r>
              <a:rPr lang="en-GB" sz="1400" b="1" spc="20" dirty="0">
                <a:solidFill>
                  <a:srgbClr val="231F20"/>
                </a:solidFill>
                <a:latin typeface="Lucida Grande"/>
                <a:cs typeface="Lucida Grande"/>
              </a:rPr>
              <a:t>SEND</a:t>
            </a:r>
            <a:r>
              <a:rPr lang="en-GB" sz="1400" b="1" spc="8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b="1" spc="30" dirty="0">
                <a:solidFill>
                  <a:srgbClr val="231F20"/>
                </a:solidFill>
                <a:latin typeface="Lucida Grande"/>
                <a:cs typeface="Lucida Grande"/>
              </a:rPr>
              <a:t>THIS</a:t>
            </a:r>
            <a:r>
              <a:rPr lang="en-GB" sz="1400" b="1" spc="45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spc="-195" baseline="2777" dirty="0">
                <a:solidFill>
                  <a:srgbClr val="BCBEC0"/>
                </a:solidFill>
                <a:latin typeface="Lucida Grande"/>
                <a:cs typeface="Lucida Grande"/>
              </a:rPr>
              <a:t>|</a:t>
            </a:r>
            <a:r>
              <a:rPr lang="en-GB" sz="1400" spc="-65" dirty="0">
                <a:solidFill>
                  <a:srgbClr val="D64712"/>
                </a:solidFill>
                <a:latin typeface="Lucida Grande"/>
                <a:cs typeface="Lucida Grande"/>
              </a:rPr>
              <a:t> </a:t>
            </a:r>
            <a:r>
              <a:rPr lang="en-GB" sz="1400" u="sng" spc="-4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Pass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 </a:t>
            </a:r>
            <a:r>
              <a:rPr lang="en-GB" sz="1400" u="sng" spc="-4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along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 </a:t>
            </a:r>
            <a:r>
              <a:rPr lang="en-GB" sz="1400" u="sng" spc="-4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a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 </a:t>
            </a:r>
            <a:r>
              <a:rPr lang="en-GB" sz="1400" u="sng" spc="-4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copy</a:t>
            </a:r>
            <a:r>
              <a:rPr lang="en-GB" sz="1400" spc="-25" dirty="0">
                <a:solidFill>
                  <a:srgbClr val="D64712"/>
                </a:solidFill>
                <a:latin typeface="Lucida Grande"/>
                <a:cs typeface="Lucida Grande"/>
                <a:hlinkClick r:id="rId4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manifesto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others.</a:t>
            </a:r>
            <a:endParaRPr lang="en-GB" sz="1400" dirty="0">
              <a:latin typeface="Lucida Grande"/>
              <a:cs typeface="Lucida Grande"/>
            </a:endParaRPr>
          </a:p>
          <a:p>
            <a:pPr marL="163195" indent="-151130">
              <a:lnSpc>
                <a:spcPct val="100000"/>
              </a:lnSpc>
              <a:spcBef>
                <a:spcPts val="300"/>
              </a:spcBef>
              <a:buClr>
                <a:srgbClr val="D64712"/>
              </a:buClr>
              <a:buSzPct val="105263"/>
              <a:buFont typeface="Zapf Dingbats"/>
              <a:buChar char="➔"/>
              <a:tabLst>
                <a:tab pos="163830" algn="l"/>
              </a:tabLst>
            </a:pPr>
            <a:r>
              <a:rPr lang="en-GB" sz="1400" b="1" spc="30" dirty="0">
                <a:solidFill>
                  <a:srgbClr val="231F20"/>
                </a:solidFill>
                <a:latin typeface="Lucida Grande"/>
                <a:cs typeface="Lucida Grande"/>
              </a:rPr>
              <a:t>SUBSCRIBE</a:t>
            </a:r>
            <a:r>
              <a:rPr lang="en-GB" sz="1400" b="1" spc="4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spc="-195" baseline="2777" dirty="0">
                <a:solidFill>
                  <a:srgbClr val="BCBEC0"/>
                </a:solidFill>
                <a:latin typeface="Lucida Grande"/>
                <a:cs typeface="Lucida Grande"/>
              </a:rPr>
              <a:t>|</a:t>
            </a:r>
            <a:r>
              <a:rPr lang="en-GB" sz="1400" spc="-60" dirty="0">
                <a:solidFill>
                  <a:srgbClr val="D64712"/>
                </a:solidFill>
                <a:latin typeface="Lucida Grande"/>
                <a:cs typeface="Lucida Grande"/>
              </a:rPr>
              <a:t> </a:t>
            </a:r>
            <a:r>
              <a:rPr lang="en-GB" sz="1400" u="sng" spc="-4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Sign</a:t>
            </a:r>
            <a:r>
              <a:rPr lang="en-GB" sz="1400" u="sng" spc="-2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 </a:t>
            </a:r>
            <a:r>
              <a:rPr lang="en-GB" sz="1400" u="sng" spc="-5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up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 </a:t>
            </a:r>
            <a:r>
              <a:rPr lang="en-GB" sz="1400" u="sng" spc="-3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for</a:t>
            </a:r>
            <a:r>
              <a:rPr lang="en-GB" sz="1400" u="sng" spc="-2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 </a:t>
            </a:r>
            <a:r>
              <a:rPr lang="en-GB" sz="1400" u="sng" spc="-8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5"/>
              </a:rPr>
              <a:t>e-news</a:t>
            </a:r>
            <a:r>
              <a:rPr lang="en-GB" sz="1400" spc="-25" dirty="0">
                <a:solidFill>
                  <a:srgbClr val="D64712"/>
                </a:solidFill>
                <a:latin typeface="Lucida Grande"/>
                <a:cs typeface="Lucida Grande"/>
                <a:hlinkClick r:id="rId5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learn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when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our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latest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manifestos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available.</a:t>
            </a:r>
            <a:endParaRPr lang="en-GB" sz="1400" dirty="0">
              <a:latin typeface="Lucida Grande"/>
              <a:cs typeface="Lucida Grand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n-GB" sz="1400" dirty="0">
              <a:latin typeface="Lucida Grande"/>
              <a:cs typeface="Lucida Grande"/>
            </a:endParaRPr>
          </a:p>
          <a:p>
            <a:pPr marL="12700" marR="763905">
              <a:lnSpc>
                <a:spcPct val="114599"/>
              </a:lnSpc>
            </a:pP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document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was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created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September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24,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2014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based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best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information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available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time.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copyright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work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belongs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author,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who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solely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responsible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content.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work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licensed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under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Creative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Commons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Attribution-</a:t>
            </a:r>
            <a:r>
              <a:rPr lang="en-GB" sz="1400" spc="-20" dirty="0" err="1">
                <a:solidFill>
                  <a:srgbClr val="4C4D4F"/>
                </a:solidFill>
                <a:latin typeface="Lucida Grande"/>
                <a:cs typeface="Lucida Grande"/>
              </a:rPr>
              <a:t>NonCommercial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-</a:t>
            </a:r>
            <a:r>
              <a:rPr lang="en-GB" sz="1400" spc="-20" dirty="0" err="1">
                <a:solidFill>
                  <a:srgbClr val="4C4D4F"/>
                </a:solidFill>
                <a:latin typeface="Lucida Grande"/>
                <a:cs typeface="Lucida Grande"/>
              </a:rPr>
              <a:t>NoDerivs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License.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view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copy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license,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visit</a:t>
            </a:r>
            <a:endParaRPr lang="en-GB" sz="1400" dirty="0">
              <a:latin typeface="Lucida Grande"/>
              <a:cs typeface="Lucida Grande"/>
            </a:endParaRPr>
          </a:p>
          <a:p>
            <a:pPr marL="12700" marR="639445">
              <a:lnSpc>
                <a:spcPct val="114599"/>
              </a:lnSpc>
            </a:pPr>
            <a:r>
              <a:rPr lang="en-GB" sz="1400" u="sng" spc="-1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6"/>
              </a:rPr>
              <a:t>Creative</a:t>
            </a:r>
            <a:r>
              <a:rPr lang="en-GB" sz="1400" u="sng" spc="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6"/>
              </a:rPr>
              <a:t> </a:t>
            </a:r>
            <a:r>
              <a:rPr lang="en-GB" sz="1400" u="sng" spc="-2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6"/>
              </a:rPr>
              <a:t>Common</a:t>
            </a:r>
            <a:r>
              <a:rPr lang="en-GB" sz="1400" u="sng" spc="-2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s</a:t>
            </a:r>
            <a:r>
              <a:rPr lang="en-GB" sz="1400" u="sng" spc="1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send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letter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Creative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Commons,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559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Nathan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Abbott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Way,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Stanford,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California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94305,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USA. </a:t>
            </a:r>
            <a:r>
              <a:rPr lang="en-GB" sz="1400" spc="-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Cover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image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from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7"/>
              </a:rPr>
              <a:t>Veer</a:t>
            </a:r>
            <a:r>
              <a:rPr lang="en-GB" sz="1400" spc="-25" dirty="0">
                <a:solidFill>
                  <a:srgbClr val="D64712"/>
                </a:solidFill>
                <a:latin typeface="Lucida Grande"/>
                <a:cs typeface="Lucida Grande"/>
              </a:rPr>
              <a:t>.</a:t>
            </a:r>
            <a:r>
              <a:rPr lang="en-GB" sz="1400" spc="-80" dirty="0">
                <a:solidFill>
                  <a:srgbClr val="D64712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given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unlimited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right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print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manifesto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distribute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it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" dirty="0">
                <a:solidFill>
                  <a:srgbClr val="4C4D4F"/>
                </a:solidFill>
                <a:latin typeface="Lucida Grande"/>
                <a:cs typeface="Lucida Grande"/>
              </a:rPr>
              <a:t>electronically 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(via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email,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website,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any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other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means).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can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print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out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pages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put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them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your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 err="1">
                <a:solidFill>
                  <a:srgbClr val="4C4D4F"/>
                </a:solidFill>
                <a:latin typeface="Lucida Grande"/>
                <a:cs typeface="Lucida Grande"/>
              </a:rPr>
              <a:t>favorite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coffee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shop’s</a:t>
            </a:r>
            <a:endParaRPr lang="en-GB" sz="1400" dirty="0">
              <a:latin typeface="Lucida Grande"/>
              <a:cs typeface="Lucida Grande"/>
            </a:endParaRPr>
          </a:p>
          <a:p>
            <a:pPr marL="12700" marR="500380">
              <a:lnSpc>
                <a:spcPct val="114599"/>
              </a:lnSpc>
            </a:pP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windows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doctor’s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waiting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room.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can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transcribe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author’s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words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onto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sidewalk,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can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hand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out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copies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everyone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meet.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may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not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alter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manifesto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any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way,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though,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may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not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charge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it.</a:t>
            </a:r>
            <a:endParaRPr lang="en-GB" sz="1400" dirty="0">
              <a:latin typeface="Lucida Grande"/>
              <a:cs typeface="Lucida Grande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BF262BB-D2E1-D744-ADA3-CC078D3670A3}"/>
              </a:ext>
            </a:extLst>
          </p:cNvPr>
          <p:cNvSpPr txBox="1">
            <a:spLocks/>
          </p:cNvSpPr>
          <p:nvPr/>
        </p:nvSpPr>
        <p:spPr>
          <a:xfrm>
            <a:off x="354591" y="103297"/>
            <a:ext cx="572135" cy="421640"/>
          </a:xfrm>
          <a:prstGeom prst="rect">
            <a:avLst/>
          </a:prstGeom>
          <a:solidFill>
            <a:srgbClr val="3A70EB"/>
          </a:solidFill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2600" spc="25" dirty="0"/>
              <a:t>I</a:t>
            </a:r>
            <a:r>
              <a:rPr lang="en-GB" sz="2600" spc="155" dirty="0"/>
              <a:t>n</a:t>
            </a:r>
            <a:r>
              <a:rPr lang="en-GB" sz="2600" spc="-114" dirty="0"/>
              <a:t>fo</a:t>
            </a:r>
            <a:endParaRPr lang="en-GB" sz="2600" dirty="0"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22FE300D-026B-9F43-B8F9-F1A15BEBD807}"/>
              </a:ext>
            </a:extLst>
          </p:cNvPr>
          <p:cNvGrpSpPr/>
          <p:nvPr/>
        </p:nvGrpSpPr>
        <p:grpSpPr>
          <a:xfrm>
            <a:off x="406400" y="575957"/>
            <a:ext cx="1211580" cy="1828800"/>
            <a:chOff x="406400" y="575957"/>
            <a:chExt cx="1211580" cy="1828800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174C672-6E3C-A545-BD25-131223507663}"/>
                </a:ext>
              </a:extLst>
            </p:cNvPr>
            <p:cNvSpPr/>
            <p:nvPr/>
          </p:nvSpPr>
          <p:spPr>
            <a:xfrm>
              <a:off x="406400" y="575957"/>
              <a:ext cx="1211580" cy="1828800"/>
            </a:xfrm>
            <a:custGeom>
              <a:avLst/>
              <a:gdLst/>
              <a:ahLst/>
              <a:cxnLst/>
              <a:rect l="l" t="t" r="r" b="b"/>
              <a:pathLst>
                <a:path w="1211580" h="1828800">
                  <a:moveTo>
                    <a:pt x="121158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211580" y="1828800"/>
                  </a:lnTo>
                  <a:lnTo>
                    <a:pt x="1211580" y="0"/>
                  </a:lnTo>
                  <a:close/>
                </a:path>
              </a:pathLst>
            </a:custGeom>
            <a:solidFill>
              <a:srgbClr val="231F20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CB95D62D-CE1D-944A-A569-3E0C14E144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7200" y="626761"/>
              <a:ext cx="1072972" cy="169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3190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61D0BC-1F09-B649-A653-EBA8C49CEDE6}"/>
              </a:ext>
            </a:extLst>
          </p:cNvPr>
          <p:cNvSpPr txBox="1"/>
          <p:nvPr/>
        </p:nvSpPr>
        <p:spPr>
          <a:xfrm>
            <a:off x="914400" y="1305342"/>
            <a:ext cx="103632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spc="-40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-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6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5400" b="1" spc="-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39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2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5400" b="1" spc="-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1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-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5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5400" b="1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2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9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-5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</a:t>
            </a:r>
            <a:r>
              <a:rPr lang="en-GB" sz="5400" b="1" spc="-1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GB" sz="5400" b="1" spc="-6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9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9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5400" b="1" spc="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16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-2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5400" b="1" spc="-10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114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-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5400" b="1" spc="1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10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114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1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GB" sz="5400" b="1" spc="8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2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1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5400" b="1" spc="7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5400" b="1" spc="-204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sz="5400" b="1" spc="1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5400" b="1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-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10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114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electronic)</a:t>
            </a:r>
            <a:r>
              <a:rPr lang="en-GB" sz="5400" b="1" spc="-1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  <a:r>
              <a:rPr lang="en-GB" sz="5400" b="1" spc="-1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success</a:t>
            </a:r>
            <a:r>
              <a:rPr lang="en-GB" sz="5400" b="1" spc="-1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7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requires</a:t>
            </a:r>
            <a:r>
              <a:rPr lang="en-GB" sz="5400" b="1" spc="-1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navigating </a:t>
            </a:r>
            <a:r>
              <a:rPr lang="en-GB" sz="5400" b="1" spc="-6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10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1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5400" b="1" spc="1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-7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5400" b="1" spc="-1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GB" sz="5400" b="1" spc="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16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5400" b="1" spc="10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-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10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5400" b="1" spc="-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2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7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5400" b="1" spc="8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-5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GB" sz="5400" b="1" spc="-8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1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10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5400" b="1" spc="6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1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5400" b="1" spc="1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1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10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-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5400" b="1" dirty="0">
              <a:ln w="3175">
                <a:solidFill>
                  <a:schemeClr val="bg2">
                    <a:lumMod val="10000"/>
                    <a:alpha val="77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70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1982450"/>
            <a:ext cx="11422743" cy="1938992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60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“When</a:t>
            </a:r>
            <a:r>
              <a:rPr lang="en-GB" sz="60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en-GB" sz="60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0" b="1" spc="-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60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 </a:t>
            </a:r>
            <a:r>
              <a:rPr lang="en-GB" sz="6000" b="1" spc="-459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0" b="1" spc="-1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</a:p>
          <a:p>
            <a:pPr algn="ctr"/>
            <a:r>
              <a:rPr lang="en-GB" sz="6000" b="1" spc="-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GB" sz="60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</a:t>
            </a:r>
            <a:r>
              <a:rPr lang="en-GB" sz="6000" b="1" spc="-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GB" sz="6000" b="1" spc="-1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</a:t>
            </a:r>
            <a:r>
              <a:rPr lang="en-GB" sz="6000" b="1" spc="-12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quiet?”</a:t>
            </a:r>
            <a:endParaRPr lang="en-GB" sz="60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0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1446550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Eight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4400" b="1" spc="-50" dirty="0">
                <a:solidFill>
                  <a:srgbClr val="4C4D4F"/>
                </a:solidFill>
                <a:latin typeface="Lucida Grande"/>
                <a:cs typeface="Lucida Grande"/>
              </a:rPr>
              <a:t>Scales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4400" b="1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Culture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4400" b="1" spc="-65" dirty="0">
                <a:solidFill>
                  <a:srgbClr val="4C4D4F"/>
                </a:solidFill>
                <a:latin typeface="Lucida Grande"/>
                <a:cs typeface="Lucida Grande"/>
              </a:rPr>
              <a:t>Map</a:t>
            </a:r>
            <a:r>
              <a:rPr lang="en-GB" sz="44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6" y="2380343"/>
            <a:ext cx="9274628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Communication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Evaluation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Persuading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Leading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Deciding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Trusting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Disagreeing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Scheduling</a:t>
            </a:r>
          </a:p>
        </p:txBody>
      </p:sp>
    </p:spTree>
    <p:extLst>
      <p:ext uri="{BB962C8B-B14F-4D97-AF65-F5344CB8AC3E}">
        <p14:creationId xmlns:p14="http://schemas.microsoft.com/office/powerpoint/2010/main" val="88865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Communication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6" y="2380343"/>
            <a:ext cx="9274628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Low context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Precise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Explicit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Face value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High context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Layered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Implied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Silence</a:t>
            </a:r>
          </a:p>
        </p:txBody>
      </p:sp>
    </p:spTree>
    <p:extLst>
      <p:ext uri="{BB962C8B-B14F-4D97-AF65-F5344CB8AC3E}">
        <p14:creationId xmlns:p14="http://schemas.microsoft.com/office/powerpoint/2010/main" val="406108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Evaluation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6" y="2380343"/>
            <a:ext cx="9274628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Direct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Precise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Explicit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Direct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Indirect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Layered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Implied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Diplomatic</a:t>
            </a:r>
          </a:p>
        </p:txBody>
      </p:sp>
    </p:spTree>
    <p:extLst>
      <p:ext uri="{BB962C8B-B14F-4D97-AF65-F5344CB8AC3E}">
        <p14:creationId xmlns:p14="http://schemas.microsoft.com/office/powerpoint/2010/main" val="359348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Leading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6" y="2380343"/>
            <a:ext cx="9274628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Egalitarian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Precise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Explicit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Face value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Hierarchical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Layered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Implied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Silence</a:t>
            </a:r>
          </a:p>
        </p:txBody>
      </p:sp>
    </p:spTree>
    <p:extLst>
      <p:ext uri="{BB962C8B-B14F-4D97-AF65-F5344CB8AC3E}">
        <p14:creationId xmlns:p14="http://schemas.microsoft.com/office/powerpoint/2010/main" val="179725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Deciding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921656" y="2727703"/>
            <a:ext cx="10348686" cy="258532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Consensual decisions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vs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Top-down decisions</a:t>
            </a:r>
          </a:p>
        </p:txBody>
      </p:sp>
    </p:spTree>
    <p:extLst>
      <p:ext uri="{BB962C8B-B14F-4D97-AF65-F5344CB8AC3E}">
        <p14:creationId xmlns:p14="http://schemas.microsoft.com/office/powerpoint/2010/main" val="133923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Trusting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5" y="2380344"/>
            <a:ext cx="9359131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Cognitive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Collaborative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Reliable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Respectful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Affective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Personal 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Socializing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Mutual liking</a:t>
            </a:r>
          </a:p>
        </p:txBody>
      </p:sp>
    </p:spTree>
    <p:extLst>
      <p:ext uri="{BB962C8B-B14F-4D97-AF65-F5344CB8AC3E}">
        <p14:creationId xmlns:p14="http://schemas.microsoft.com/office/powerpoint/2010/main" val="8616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9C9CEA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74A77DB-2E4C-E548-8B29-271D99CF3173}" vid="{7B2FC214-BFE1-6D4A-8555-DE9D7F515C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1569</Words>
  <Application>Microsoft Macintosh PowerPoint</Application>
  <PresentationFormat>Widescreen</PresentationFormat>
  <Paragraphs>134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Lucida Grande</vt:lpstr>
      <vt:lpstr>Times New Roman</vt:lpstr>
      <vt:lpstr>Wingdings 3</vt:lpstr>
      <vt:lpstr>Zapf Dingbats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WATT MOREL</dc:title>
  <dc:creator>Polly Watt-Morel</dc:creator>
  <cp:lastModifiedBy>Polly Watt-Morel</cp:lastModifiedBy>
  <cp:revision>12</cp:revision>
  <dcterms:created xsi:type="dcterms:W3CDTF">2021-10-16T15:44:38Z</dcterms:created>
  <dcterms:modified xsi:type="dcterms:W3CDTF">2022-03-10T15:18:26Z</dcterms:modified>
</cp:coreProperties>
</file>